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95" r:id="rId2"/>
    <p:sldId id="296" r:id="rId3"/>
    <p:sldId id="294" r:id="rId4"/>
    <p:sldId id="310" r:id="rId5"/>
    <p:sldId id="301" r:id="rId6"/>
    <p:sldId id="306" r:id="rId7"/>
    <p:sldId id="303" r:id="rId8"/>
    <p:sldId id="305" r:id="rId9"/>
    <p:sldId id="311" r:id="rId10"/>
    <p:sldId id="307" r:id="rId11"/>
    <p:sldId id="308" r:id="rId12"/>
    <p:sldId id="30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503A8F-635E-4F13-9F98-4B0CE98CA552}" v="1" dt="2022-05-04T08:29:49.173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0071" autoAdjust="0"/>
  </p:normalViewPr>
  <p:slideViewPr>
    <p:cSldViewPr snapToGrid="0" showGuides="1">
      <p:cViewPr varScale="1">
        <p:scale>
          <a:sx n="82" d="100"/>
          <a:sy n="82" d="100"/>
        </p:scale>
        <p:origin x="67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493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6E511-D742-4EFE-90B5-C9FC42762E0F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CFAD1-D197-4A88-B173-A6412E995EE5}" type="slidenum">
              <a:rPr lang="en-GB" smtClean="0"/>
              <a:t>‹nr.›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fik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42999" cy="4781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96267" y="1575836"/>
            <a:ext cx="7823522" cy="1846264"/>
          </a:xfrm>
        </p:spPr>
        <p:txBody>
          <a:bodyPr anchor="b"/>
          <a:lstStyle>
            <a:lvl1pPr algn="l">
              <a:spcBef>
                <a:spcPts val="400"/>
              </a:spcBef>
              <a:defRPr sz="4800" baseline="0">
                <a:solidFill>
                  <a:schemeClr val="accent2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96267" y="3680864"/>
            <a:ext cx="7823522" cy="524933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None/>
              <a:defRPr sz="3300">
                <a:solidFill>
                  <a:schemeClr val="accent1"/>
                </a:solidFill>
              </a:defRPr>
            </a:lvl1pPr>
            <a:lvl2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2pPr>
            <a:lvl3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3pPr>
            <a:lvl4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4pPr>
            <a:lvl5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5pPr>
            <a:lvl6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6pPr>
            <a:lvl7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7pPr>
            <a:lvl8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8pPr>
            <a:lvl9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9pPr>
          </a:lstStyle>
          <a:p>
            <a:r>
              <a:rPr lang="da-DK" dirty="0"/>
              <a:t>Indsæt underoverskrift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95737" y="4349729"/>
            <a:ext cx="7824075" cy="45878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 i="1">
                <a:solidFill>
                  <a:schemeClr val="tx2">
                    <a:lumMod val="75000"/>
                  </a:schemeClr>
                </a:solidFill>
              </a:defRPr>
            </a:lvl1pPr>
            <a:lvl2pPr marL="0" indent="0">
              <a:spcBef>
                <a:spcPts val="60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buFont typeface="Arial" panose="020B0604020202020204" pitchFamily="34" charset="0"/>
              <a:buChar char="​"/>
              <a:defRPr sz="2400"/>
            </a:lvl3pPr>
            <a:lvl4pPr marL="0" indent="0">
              <a:buFont typeface="Arial" panose="020B0604020202020204" pitchFamily="34" charset="0"/>
              <a:buChar char="​"/>
              <a:defRPr sz="2400"/>
            </a:lvl4pPr>
            <a:lvl5pPr marL="0" indent="0">
              <a:buFont typeface="Arial" panose="020B0604020202020204" pitchFamily="34" charset="0"/>
              <a:buChar char="​"/>
              <a:defRPr sz="2400"/>
            </a:lvl5pPr>
            <a:lvl6pPr marL="0" indent="0">
              <a:buFont typeface="Arial" panose="020B0604020202020204" pitchFamily="34" charset="0"/>
              <a:buChar char="​"/>
              <a:defRPr sz="2400"/>
            </a:lvl6pPr>
            <a:lvl7pPr marL="0" indent="0">
              <a:buFont typeface="Arial" panose="020B0604020202020204" pitchFamily="34" charset="0"/>
              <a:buChar char="​"/>
              <a:defRPr sz="2400"/>
            </a:lvl7pPr>
            <a:lvl8pPr marL="0" indent="0">
              <a:buFont typeface="Arial" panose="020B0604020202020204" pitchFamily="34" charset="0"/>
              <a:buChar char="​"/>
              <a:defRPr sz="2400"/>
            </a:lvl8pPr>
          </a:lstStyle>
          <a:p>
            <a:pPr lvl="0"/>
            <a:r>
              <a:rPr lang="da-DK" dirty="0"/>
              <a:t>Indsæt navn og efternavn</a:t>
            </a:r>
          </a:p>
        </p:txBody>
      </p:sp>
    </p:spTree>
    <p:extLst>
      <p:ext uri="{BB962C8B-B14F-4D97-AF65-F5344CB8AC3E}">
        <p14:creationId xmlns:p14="http://schemas.microsoft.com/office/powerpoint/2010/main" val="3422425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akta bok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å baggrund"/>
          <p:cNvSpPr/>
          <p:nvPr userDrawn="1"/>
        </p:nvSpPr>
        <p:spPr>
          <a:xfrm>
            <a:off x="-1" y="0"/>
            <a:ext cx="4064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8" name="Mørk blå baggrund"/>
          <p:cNvSpPr/>
          <p:nvPr userDrawn="1"/>
        </p:nvSpPr>
        <p:spPr>
          <a:xfrm>
            <a:off x="4063800" y="0"/>
            <a:ext cx="4064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Grøn baggrund"/>
          <p:cNvSpPr/>
          <p:nvPr userDrawn="1"/>
        </p:nvSpPr>
        <p:spPr>
          <a:xfrm>
            <a:off x="8128200" y="0"/>
            <a:ext cx="40644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2199" y="1196975"/>
            <a:ext cx="2880000" cy="10440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fakta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92199" y="2335214"/>
            <a:ext cx="2880000" cy="382111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641608" y="1196975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fakta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637758" y="2335213"/>
            <a:ext cx="2880000" cy="382111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701559" y="2335213"/>
            <a:ext cx="2880000" cy="3821112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26458" y="2635420"/>
            <a:ext cx="646112" cy="24288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0589394-5D7C-2F4F-8AB5-24F785BCD2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8453" y="1196975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fakta</a:t>
            </a:r>
          </a:p>
        </p:txBody>
      </p:sp>
    </p:spTree>
    <p:extLst>
      <p:ext uri="{BB962C8B-B14F-4D97-AF65-F5344CB8AC3E}">
        <p14:creationId xmlns:p14="http://schemas.microsoft.com/office/powerpoint/2010/main" val="241134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kta bokse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1184C-B22A-AD40-8EC2-6DB7F8554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20" name="Pladsholder til tekst 20">
            <a:extLst>
              <a:ext uri="{FF2B5EF4-FFF2-40B4-BE49-F238E27FC236}">
                <a16:creationId xmlns:a16="http://schemas.microsoft.com/office/drawing/2014/main" id="{589E580B-CAF0-0843-9549-CC4DC8EB83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2" y="2227943"/>
            <a:ext cx="3248251" cy="4126359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E173464F-0D76-D747-8AD0-2735D2AA33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5769" y="2227943"/>
            <a:ext cx="3248251" cy="4126359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Pladsholder til tekst 20">
            <a:extLst>
              <a:ext uri="{FF2B5EF4-FFF2-40B4-BE49-F238E27FC236}">
                <a16:creationId xmlns:a16="http://schemas.microsoft.com/office/drawing/2014/main" id="{D7009CD0-C6D3-DA47-9564-AA91F054FE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48876" y="2227943"/>
            <a:ext cx="3248251" cy="4126359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B673409-9F47-FB45-A48A-89910EF4B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4667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74B29C6-58EB-D34C-9127-ACEA3C8422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27295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1A87E3-BEAA-A645-A475-1D81C3B496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17980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Pladsholder til dato 2">
            <a:extLst>
              <a:ext uri="{FF2B5EF4-FFF2-40B4-BE49-F238E27FC236}">
                <a16:creationId xmlns:a16="http://schemas.microsoft.com/office/drawing/2014/main" id="{6163A414-1DB0-E44F-AA68-084AD5F92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3" name="Pladsholder til sidefod 3">
            <a:extLst>
              <a:ext uri="{FF2B5EF4-FFF2-40B4-BE49-F238E27FC236}">
                <a16:creationId xmlns:a16="http://schemas.microsoft.com/office/drawing/2014/main" id="{D5BDAAB7-64D3-6F4A-B353-FD3D427AA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4" name="Pladsholder til slidenummer 4">
            <a:extLst>
              <a:ext uri="{FF2B5EF4-FFF2-40B4-BE49-F238E27FC236}">
                <a16:creationId xmlns:a16="http://schemas.microsoft.com/office/drawing/2014/main" id="{69B55418-5C62-9B4C-862D-AC242841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</p:spPr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ADE3066-ED1D-4F49-93F8-391ABD55C09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90818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D7F8424-2719-084A-B7D9-9177E1063F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19818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C2F8DB8-478D-2747-97E7-34A79FA6D6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11880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36256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>
            <a:extLst>
              <a:ext uri="{FF2B5EF4-FFF2-40B4-BE49-F238E27FC236}">
                <a16:creationId xmlns:a16="http://schemas.microsoft.com/office/drawing/2014/main" id="{A70984DD-6FD6-BD49-9823-E01C00074D58}"/>
              </a:ext>
            </a:extLst>
          </p:cNvPr>
          <p:cNvSpPr/>
          <p:nvPr userDrawn="1"/>
        </p:nvSpPr>
        <p:spPr>
          <a:xfrm>
            <a:off x="0" y="0"/>
            <a:ext cx="6102000" cy="34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B49CAF25-176E-5A4D-9CBF-5CBAFF28450B}"/>
              </a:ext>
            </a:extLst>
          </p:cNvPr>
          <p:cNvSpPr/>
          <p:nvPr userDrawn="1"/>
        </p:nvSpPr>
        <p:spPr>
          <a:xfrm>
            <a:off x="6102000" y="0"/>
            <a:ext cx="6102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2675EE6C-9AF8-5640-8C49-6FCA0D37E4BD}"/>
              </a:ext>
            </a:extLst>
          </p:cNvPr>
          <p:cNvSpPr/>
          <p:nvPr userDrawn="1"/>
        </p:nvSpPr>
        <p:spPr>
          <a:xfrm>
            <a:off x="0" y="3438000"/>
            <a:ext cx="6102000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0250F1C9-E8CA-1D4D-A702-30E9656301CB}"/>
              </a:ext>
            </a:extLst>
          </p:cNvPr>
          <p:cNvSpPr/>
          <p:nvPr userDrawn="1"/>
        </p:nvSpPr>
        <p:spPr>
          <a:xfrm>
            <a:off x="6102000" y="3438000"/>
            <a:ext cx="6102000" cy="343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2C280509-312C-EC4E-9055-368511E7B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242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E5BCC922-2B97-6D45-B26E-C9DCD91CA6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86475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F1A17406-FA28-AF46-87B0-90C9678BE3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86475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974BBC5-8EA0-F544-8FD6-3D20CB74A7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6392" y="1659655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B58BAF-EB02-584B-8F8E-308E103900F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6475" y="1659655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355197-8B32-A144-8021-CBD5A16714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86475" y="5033476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1270C9-01F1-7647-BB60-707726D0B49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6392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97DD830-2D9D-0F4F-AB87-6A0DF610B3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6392" y="5033476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39091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4231207E-52DE-7743-B71F-230159D42985}"/>
              </a:ext>
            </a:extLst>
          </p:cNvPr>
          <p:cNvSpPr/>
          <p:nvPr userDrawn="1"/>
        </p:nvSpPr>
        <p:spPr>
          <a:xfrm>
            <a:off x="0" y="3438854"/>
            <a:ext cx="4064399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63B3948-444E-AA45-B1E9-7EDF40549589}"/>
              </a:ext>
            </a:extLst>
          </p:cNvPr>
          <p:cNvSpPr/>
          <p:nvPr userDrawn="1"/>
        </p:nvSpPr>
        <p:spPr>
          <a:xfrm>
            <a:off x="4060281" y="3438854"/>
            <a:ext cx="4064399" cy="34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5F8A012-C0A3-7947-83C8-A529753F4C0A}"/>
              </a:ext>
            </a:extLst>
          </p:cNvPr>
          <p:cNvSpPr/>
          <p:nvPr userDrawn="1"/>
        </p:nvSpPr>
        <p:spPr>
          <a:xfrm>
            <a:off x="8123999" y="3438854"/>
            <a:ext cx="4068000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BC0267F-007F-3641-8922-B7E2F637F90A}"/>
              </a:ext>
            </a:extLst>
          </p:cNvPr>
          <p:cNvSpPr/>
          <p:nvPr userDrawn="1"/>
        </p:nvSpPr>
        <p:spPr>
          <a:xfrm>
            <a:off x="0" y="0"/>
            <a:ext cx="4064399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D5C2644-5515-1A4C-861C-7326752F58CA}"/>
              </a:ext>
            </a:extLst>
          </p:cNvPr>
          <p:cNvSpPr/>
          <p:nvPr userDrawn="1"/>
        </p:nvSpPr>
        <p:spPr>
          <a:xfrm>
            <a:off x="4060281" y="0"/>
            <a:ext cx="4064399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49124EA-328E-544F-8063-AD5A0253A45B}"/>
              </a:ext>
            </a:extLst>
          </p:cNvPr>
          <p:cNvSpPr/>
          <p:nvPr userDrawn="1"/>
        </p:nvSpPr>
        <p:spPr>
          <a:xfrm>
            <a:off x="8123999" y="0"/>
            <a:ext cx="4068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90D8679-556B-8A40-899D-9C84538CB7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99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4B3218E-0749-9E44-8EB8-F4A37D35CA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36298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95927F8-1F62-F141-B530-0EFB97A9C3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87787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F466B7C-EB91-BF4C-AF64-2F54DF448F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199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39CC98F-B499-7842-957F-DE634767DF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6298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899C76E-502E-5F4D-965E-B2EE55D85B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87787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23" name="Pladsholder til billede 21">
            <a:extLst>
              <a:ext uri="{FF2B5EF4-FFF2-40B4-BE49-F238E27FC236}">
                <a16:creationId xmlns:a16="http://schemas.microsoft.com/office/drawing/2014/main" id="{DF55435F-ADCB-E04B-8525-F3542D26DA3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44480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2" name="Pladsholder til billede 21">
            <a:extLst>
              <a:ext uri="{FF2B5EF4-FFF2-40B4-BE49-F238E27FC236}">
                <a16:creationId xmlns:a16="http://schemas.microsoft.com/office/drawing/2014/main" id="{645988EB-136C-7B47-8BA1-CF5AFA25140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28662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3" name="Pladsholder til billede 21">
            <a:extLst>
              <a:ext uri="{FF2B5EF4-FFF2-40B4-BE49-F238E27FC236}">
                <a16:creationId xmlns:a16="http://schemas.microsoft.com/office/drawing/2014/main" id="{25765CAD-7482-C640-9455-1D6708AA64F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92275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4" name="Pladsholder til billede 21">
            <a:extLst>
              <a:ext uri="{FF2B5EF4-FFF2-40B4-BE49-F238E27FC236}">
                <a16:creationId xmlns:a16="http://schemas.microsoft.com/office/drawing/2014/main" id="{10C7017F-8D5D-1C4A-B3D6-C1EF8301B11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44480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5" name="Pladsholder til billede 21">
            <a:extLst>
              <a:ext uri="{FF2B5EF4-FFF2-40B4-BE49-F238E27FC236}">
                <a16:creationId xmlns:a16="http://schemas.microsoft.com/office/drawing/2014/main" id="{43FF324F-4E4B-1D43-8DE6-5DF412D016B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428662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6" name="Pladsholder til billede 21">
            <a:extLst>
              <a:ext uri="{FF2B5EF4-FFF2-40B4-BE49-F238E27FC236}">
                <a16:creationId xmlns:a16="http://schemas.microsoft.com/office/drawing/2014/main" id="{6840F908-7AC0-954D-87CD-F598A573381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592275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</p:spTree>
    <p:extLst>
      <p:ext uri="{BB962C8B-B14F-4D97-AF65-F5344CB8AC3E}">
        <p14:creationId xmlns:p14="http://schemas.microsoft.com/office/powerpoint/2010/main" val="1463232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2916302"/>
            <a:ext cx="2398100" cy="3438000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2916302"/>
            <a:ext cx="2398100" cy="3438000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2916302"/>
            <a:ext cx="2398100" cy="343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2916302"/>
            <a:ext cx="2398100" cy="3438000"/>
          </a:xfrm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</p:spTree>
    <p:extLst>
      <p:ext uri="{BB962C8B-B14F-4D97-AF65-F5344CB8AC3E}">
        <p14:creationId xmlns:p14="http://schemas.microsoft.com/office/powerpoint/2010/main" val="2872995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40035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E1B3C7FE-A5C5-DB43-8F81-6B58E061747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82663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just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23" name="Pladsholder til billede 6">
            <a:extLst>
              <a:ext uri="{FF2B5EF4-FFF2-40B4-BE49-F238E27FC236}">
                <a16:creationId xmlns:a16="http://schemas.microsoft.com/office/drawing/2014/main" id="{0DD12C78-FFFA-B441-91D8-3D10BA15064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600028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35" name="Pladsholder til billede 6">
            <a:extLst>
              <a:ext uri="{FF2B5EF4-FFF2-40B4-BE49-F238E27FC236}">
                <a16:creationId xmlns:a16="http://schemas.microsoft.com/office/drawing/2014/main" id="{5433A101-EEC2-1A43-BCC6-EA29BC4C81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09005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36" name="Pladsholder til billede 6">
            <a:extLst>
              <a:ext uri="{FF2B5EF4-FFF2-40B4-BE49-F238E27FC236}">
                <a16:creationId xmlns:a16="http://schemas.microsoft.com/office/drawing/2014/main" id="{C060D71F-6125-7045-8FC0-37F1BD04BF9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826370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</p:spTree>
    <p:extLst>
      <p:ext uri="{BB962C8B-B14F-4D97-AF65-F5344CB8AC3E}">
        <p14:creationId xmlns:p14="http://schemas.microsoft.com/office/powerpoint/2010/main" val="2390802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45774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761376"/>
            <a:ext cx="6749592" cy="2535237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5680" y="5249848"/>
            <a:ext cx="5364292" cy="839867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kort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680" y="4069772"/>
            <a:ext cx="5364291" cy="1030127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3744227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8639" y="0"/>
            <a:ext cx="4242062" cy="6858000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72980" y="2607740"/>
            <a:ext cx="3337528" cy="351968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2980" y="789245"/>
            <a:ext cx="3337528" cy="1576883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818141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22772A8C-5A1B-E74C-98FD-E87FD5A80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56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1022667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2369087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F867355-AAA7-FD40-B0C3-7BAE5A5FC3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D8A753AC-05F3-AD4C-BF95-2BE4A21C048C}"/>
              </a:ext>
            </a:extLst>
          </p:cNvPr>
          <p:cNvSpPr txBox="1"/>
          <p:nvPr userDrawn="1"/>
        </p:nvSpPr>
        <p:spPr>
          <a:xfrm>
            <a:off x="3479800" y="1876695"/>
            <a:ext cx="52324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5000" dirty="0">
                <a:solidFill>
                  <a:schemeClr val="bg1"/>
                </a:solidFill>
              </a:rPr>
              <a:t>PAUSE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3DDF7F7-0AC1-C443-BA29-DD597A10C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575" y="2261415"/>
            <a:ext cx="4020155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80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g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9" b="1121"/>
          <a:stretch/>
        </p:blipFill>
        <p:spPr>
          <a:xfrm>
            <a:off x="-16298" y="0"/>
            <a:ext cx="12208298" cy="6857999"/>
          </a:xfrm>
          <a:prstGeom prst="rect">
            <a:avLst/>
          </a:prstGeom>
        </p:spPr>
      </p:pic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389376" y="5822731"/>
            <a:ext cx="6410325" cy="377825"/>
          </a:xfrm>
        </p:spPr>
        <p:txBody>
          <a:bodyPr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KONTAKT: Tlf.: xx xx xx xx Mail: </a:t>
            </a:r>
            <a:r>
              <a:rPr lang="da-DK" dirty="0" err="1"/>
              <a:t>XXX@energinet.dk</a:t>
            </a:r>
            <a:endParaRPr lang="da-DK" dirty="0"/>
          </a:p>
        </p:txBody>
      </p:sp>
      <p:sp>
        <p:nvSpPr>
          <p:cNvPr id="4" name="Tekstfelt 3"/>
          <p:cNvSpPr txBox="1"/>
          <p:nvPr userDrawn="1"/>
        </p:nvSpPr>
        <p:spPr>
          <a:xfrm>
            <a:off x="2701158" y="2026750"/>
            <a:ext cx="6600497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0" dirty="0">
                <a:solidFill>
                  <a:schemeClr val="bg1"/>
                </a:solidFill>
              </a:rPr>
              <a:t>SPØRGSMÅL</a:t>
            </a:r>
          </a:p>
        </p:txBody>
      </p:sp>
    </p:spTree>
    <p:extLst>
      <p:ext uri="{BB962C8B-B14F-4D97-AF65-F5344CB8AC3E}">
        <p14:creationId xmlns:p14="http://schemas.microsoft.com/office/powerpoint/2010/main" val="423907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ast overskrift"/>
          <p:cNvSpPr txBox="1"/>
          <p:nvPr userDrawn="1"/>
        </p:nvSpPr>
        <p:spPr>
          <a:xfrm>
            <a:off x="982663" y="539750"/>
            <a:ext cx="9361487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Text Box 2"/>
          <p:cNvSpPr txBox="1">
            <a:spLocks noChangeArrowheads="1"/>
          </p:cNvSpPr>
          <p:nvPr userDrawn="1"/>
        </p:nvSpPr>
        <p:spPr bwMode="auto">
          <a:xfrm>
            <a:off x="982667" y="1833789"/>
            <a:ext cx="2280360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for at fjerne og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sætte bullet på igen.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Startside.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dias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nyt slide.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det layout, du ønsker,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ændre dit nuværende layout til et alternativt.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 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 userDrawn="1"/>
        </p:nvSpPr>
        <p:spPr bwMode="auto">
          <a:xfrm>
            <a:off x="5039973" y="1833789"/>
            <a:ext cx="192722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Markér billedet. 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Billedværktøjer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bagest.</a:t>
            </a:r>
          </a:p>
        </p:txBody>
      </p:sp>
      <p:sp>
        <p:nvSpPr>
          <p:cNvPr id="19" name="Text Box 4"/>
          <p:cNvSpPr txBox="1">
            <a:spLocks noChangeArrowheads="1"/>
          </p:cNvSpPr>
          <p:nvPr userDrawn="1"/>
        </p:nvSpPr>
        <p:spPr bwMode="auto">
          <a:xfrm>
            <a:off x="9062174" y="1815926"/>
            <a:ext cx="2256615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så det slår igennem på alle slides.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3464" y="2877130"/>
            <a:ext cx="549328" cy="285228"/>
          </a:xfrm>
          <a:prstGeom prst="rect">
            <a:avLst/>
          </a:prstGeom>
        </p:spPr>
      </p:pic>
      <p:pic>
        <p:nvPicPr>
          <p:cNvPr id="26" name="2 Ny slide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3" y="3958874"/>
            <a:ext cx="363713" cy="647461"/>
          </a:xfrm>
          <a:prstGeom prst="rect">
            <a:avLst/>
          </a:prstGeom>
        </p:spPr>
      </p:pic>
      <p:pic>
        <p:nvPicPr>
          <p:cNvPr id="27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5551" y="5464557"/>
            <a:ext cx="547241" cy="197798"/>
          </a:xfrm>
          <a:prstGeom prst="rect">
            <a:avLst/>
          </a:prstGeom>
        </p:spPr>
      </p:pic>
      <p:pic>
        <p:nvPicPr>
          <p:cNvPr id="30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7195" y="2075087"/>
            <a:ext cx="262151" cy="256054"/>
          </a:xfrm>
          <a:prstGeom prst="rect">
            <a:avLst/>
          </a:prstGeom>
        </p:spPr>
      </p:pic>
      <p:pic>
        <p:nvPicPr>
          <p:cNvPr id="31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29570" y="3095427"/>
            <a:ext cx="337400" cy="321707"/>
          </a:xfrm>
          <a:prstGeom prst="rect">
            <a:avLst/>
          </a:prstGeom>
        </p:spPr>
      </p:pic>
      <p:pic>
        <p:nvPicPr>
          <p:cNvPr id="3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5349" y="3543401"/>
            <a:ext cx="359695" cy="335309"/>
          </a:xfrm>
          <a:prstGeom prst="rect">
            <a:avLst/>
          </a:prstGeom>
        </p:spPr>
      </p:pic>
      <p:pic>
        <p:nvPicPr>
          <p:cNvPr id="33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39595" y="3321050"/>
            <a:ext cx="199287" cy="192169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4" name="Picture 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5349" y="2723498"/>
            <a:ext cx="595309" cy="35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252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kkerhe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1" name="Tekstfelt 10"/>
          <p:cNvSpPr txBox="1"/>
          <p:nvPr userDrawn="1"/>
        </p:nvSpPr>
        <p:spPr>
          <a:xfrm>
            <a:off x="2749328" y="4057651"/>
            <a:ext cx="16679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NØDUDGANGE</a:t>
            </a:r>
          </a:p>
        </p:txBody>
      </p:sp>
      <p:sp>
        <p:nvSpPr>
          <p:cNvPr id="12" name="Tekstfelt 11"/>
          <p:cNvSpPr txBox="1"/>
          <p:nvPr userDrawn="1"/>
        </p:nvSpPr>
        <p:spPr>
          <a:xfrm>
            <a:off x="5219443" y="4057651"/>
            <a:ext cx="207397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HJERTESTARTER</a:t>
            </a:r>
          </a:p>
        </p:txBody>
      </p:sp>
      <p:sp>
        <p:nvSpPr>
          <p:cNvPr id="13" name="Tekstfelt 12"/>
          <p:cNvSpPr txBox="1"/>
          <p:nvPr userDrawn="1"/>
        </p:nvSpPr>
        <p:spPr>
          <a:xfrm>
            <a:off x="7968792" y="4057651"/>
            <a:ext cx="186451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SAMLINGSSTED</a:t>
            </a:r>
          </a:p>
        </p:txBody>
      </p:sp>
      <p:pic>
        <p:nvPicPr>
          <p:cNvPr id="3" name="Billede 2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44F8C9F1-2E7E-B348-9536-95B3E0340C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8" r="669"/>
          <a:stretch/>
        </p:blipFill>
        <p:spPr>
          <a:xfrm>
            <a:off x="2714158" y="2146300"/>
            <a:ext cx="1650438" cy="1636776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F91BF282-FC60-7E4F-8ED4-8CFE6E76CD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1358" r="1509"/>
          <a:stretch/>
        </p:blipFill>
        <p:spPr>
          <a:xfrm>
            <a:off x="5410200" y="2168524"/>
            <a:ext cx="1593850" cy="1614551"/>
          </a:xfrm>
          <a:prstGeom prst="rect">
            <a:avLst/>
          </a:prstGeom>
        </p:spPr>
      </p:pic>
      <p:pic>
        <p:nvPicPr>
          <p:cNvPr id="17" name="Billede 16" descr="Et billede, der indeholder tekst, skilt, førstehjælpssæt, clipart&#10;&#10;Automatisk genereret beskrivelse">
            <a:extLst>
              <a:ext uri="{FF2B5EF4-FFF2-40B4-BE49-F238E27FC236}">
                <a16:creationId xmlns:a16="http://schemas.microsoft.com/office/drawing/2014/main" id="{948BE73B-F68F-9746-A38C-C0BEBB6BB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t="1779" r="2336" b="-1"/>
          <a:stretch/>
        </p:blipFill>
        <p:spPr>
          <a:xfrm>
            <a:off x="8049654" y="2168524"/>
            <a:ext cx="1595235" cy="161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05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7" y="1196975"/>
            <a:ext cx="4921739" cy="4959350"/>
          </a:xfrm>
          <a:solidFill>
            <a:schemeClr val="bg1">
              <a:lumMod val="95000"/>
            </a:schemeClr>
          </a:solidFill>
        </p:spPr>
        <p:txBody>
          <a:bodyPr tIns="108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982663" y="1196975"/>
            <a:ext cx="4933337" cy="71913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4" y="2852739"/>
            <a:ext cx="4933336" cy="3303586"/>
          </a:xfrm>
        </p:spPr>
        <p:txBody>
          <a:bodyPr/>
          <a:lstStyle/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4933337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3745675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4860000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337127" y="2852738"/>
            <a:ext cx="4860000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31629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487069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7991474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8390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56B0860-E2FC-4046-BE7C-E6EA1D3C7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86B7801-E3B9-8C49-9C6E-CA2439CD3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486B617-819F-D54A-871B-B63CD3758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4D1D345-D353-6F4A-A586-8E5CDA0F43FC}"/>
              </a:ext>
            </a:extLst>
          </p:cNvPr>
          <p:cNvSpPr/>
          <p:nvPr userDrawn="1"/>
        </p:nvSpPr>
        <p:spPr>
          <a:xfrm>
            <a:off x="949705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8E6A2F22-BEF4-6543-97DA-88F5BA3B8E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705" y="2488040"/>
            <a:ext cx="4920028" cy="1405232"/>
          </a:xfrm>
        </p:spPr>
        <p:txBody>
          <a:bodyPr/>
          <a:lstStyle>
            <a:lvl1pPr algn="ctr">
              <a:defRPr sz="7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PROGRAM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D815E82-1046-D241-BFCC-C6BAD16F7C90}"/>
              </a:ext>
            </a:extLst>
          </p:cNvPr>
          <p:cNvSpPr/>
          <p:nvPr userDrawn="1"/>
        </p:nvSpPr>
        <p:spPr>
          <a:xfrm>
            <a:off x="6181582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2" name="Pladsholder til tekst 13">
            <a:extLst>
              <a:ext uri="{FF2B5EF4-FFF2-40B4-BE49-F238E27FC236}">
                <a16:creationId xmlns:a16="http://schemas.microsoft.com/office/drawing/2014/main" id="{3F7C6172-494C-DD44-8F59-32C8484CFA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2152" y="2108027"/>
            <a:ext cx="3798888" cy="3101517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Tekst
Tekst 
Tekst 
 Tekst 
 Tekst</a:t>
            </a:r>
          </a:p>
          <a:p>
            <a:r>
              <a:rPr lang="da-DK" dirty="0"/>
              <a:t> Tekst</a:t>
            </a:r>
          </a:p>
          <a:p>
            <a:r>
              <a:rPr lang="da-DK" dirty="0"/>
              <a:t> Tekst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C036E63E-0936-6E48-B39F-028BB2CB9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158" y="3714967"/>
            <a:ext cx="2520372" cy="23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04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 em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8C022D2-711D-3B48-9664-6E97484392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3AD1A35-4CCE-1C47-BAAC-A29B69D42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6231" y="3780149"/>
            <a:ext cx="6232180" cy="1470041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5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 for nyt tema/emne</a:t>
            </a:r>
          </a:p>
        </p:txBody>
      </p:sp>
      <p:sp>
        <p:nvSpPr>
          <p:cNvPr id="11" name="Pladsholder til billede 21">
            <a:extLst>
              <a:ext uri="{FF2B5EF4-FFF2-40B4-BE49-F238E27FC236}">
                <a16:creationId xmlns:a16="http://schemas.microsoft.com/office/drawing/2014/main" id="{79C2A64C-C131-7147-B71D-EF7FA287183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61675" y="1580349"/>
            <a:ext cx="1861293" cy="186129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5A1DB3C-A15F-F44C-B74D-5E8BAEC926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76231" y="5355771"/>
            <a:ext cx="6232180" cy="837848"/>
          </a:xfrm>
        </p:spPr>
        <p:txBody>
          <a:bodyPr anchor="t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2000" cap="none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evt. kort understøttende tekst</a:t>
            </a:r>
          </a:p>
        </p:txBody>
      </p:sp>
    </p:spTree>
    <p:extLst>
      <p:ext uri="{BB962C8B-B14F-4D97-AF65-F5344CB8AC3E}">
        <p14:creationId xmlns:p14="http://schemas.microsoft.com/office/powerpoint/2010/main" val="638556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8" y="0"/>
            <a:ext cx="5916612" cy="6858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6275388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58814" y="1196976"/>
            <a:ext cx="420413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8001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36239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 userDrawn="1">
          <p15:clr>
            <a:srgbClr val="FBAE40"/>
          </p15:clr>
        </p15:guide>
        <p15:guide id="2" pos="3953">
          <p15:clr>
            <a:srgbClr val="FBAE40"/>
          </p15:clr>
        </p15:guide>
        <p15:guide id="3" pos="41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85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94486" y="1196976"/>
            <a:ext cx="420413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83673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5C937D3-2FD3-D148-9B52-28210AC27B20}"/>
              </a:ext>
            </a:extLst>
          </p:cNvPr>
          <p:cNvSpPr/>
          <p:nvPr userDrawn="1"/>
        </p:nvSpPr>
        <p:spPr>
          <a:xfrm>
            <a:off x="6108568" y="0"/>
            <a:ext cx="608343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3A224DA-2850-CB41-8EBA-23FB13A4A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1092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B37FB4A-7EE7-7342-AF40-FDD92B4E87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03054" y="1196976"/>
            <a:ext cx="4222982" cy="1547812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235898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Logo"/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663" y="1203699"/>
            <a:ext cx="10214464" cy="71241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/>
              <a:t>Klik for at redigere i masteren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663" y="2852738"/>
            <a:ext cx="10226675" cy="3303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GB" noProof="0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2" r:id="rId2"/>
    <p:sldLayoutId id="2147483657" r:id="rId3"/>
    <p:sldLayoutId id="2147483733" r:id="rId4"/>
    <p:sldLayoutId id="2147483724" r:id="rId5"/>
    <p:sldLayoutId id="2147483728" r:id="rId6"/>
    <p:sldLayoutId id="2147483735" r:id="rId7"/>
    <p:sldLayoutId id="2147483720" r:id="rId8"/>
    <p:sldLayoutId id="2147483729" r:id="rId9"/>
    <p:sldLayoutId id="2147483721" r:id="rId10"/>
    <p:sldLayoutId id="2147483734" r:id="rId11"/>
    <p:sldLayoutId id="2147483726" r:id="rId12"/>
    <p:sldLayoutId id="2147483730" r:id="rId13"/>
    <p:sldLayoutId id="2147483737" r:id="rId14"/>
    <p:sldLayoutId id="2147483738" r:id="rId15"/>
    <p:sldLayoutId id="2147483672" r:id="rId16"/>
    <p:sldLayoutId id="2147483731" r:id="rId17"/>
    <p:sldLayoutId id="2147483732" r:id="rId18"/>
    <p:sldLayoutId id="2147483739" r:id="rId19"/>
    <p:sldLayoutId id="2147483736" r:id="rId20"/>
    <p:sldLayoutId id="2147483723" r:id="rId21"/>
    <p:sldLayoutId id="2147483670" r:id="rId22"/>
    <p:sldLayoutId id="2147483722" r:id="rId23"/>
  </p:sldLayoutIdLst>
  <p:hf hd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4000" kern="1200" cap="all" baseline="0">
          <a:solidFill>
            <a:schemeClr val="accent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9" userDrawn="1">
          <p15:clr>
            <a:srgbClr val="F26B43"/>
          </p15:clr>
        </p15:guide>
        <p15:guide id="2" pos="7061" userDrawn="1">
          <p15:clr>
            <a:srgbClr val="F26B43"/>
          </p15:clr>
        </p15:guide>
        <p15:guide id="3" orient="horz" pos="1797" userDrawn="1">
          <p15:clr>
            <a:srgbClr val="F26B43"/>
          </p15:clr>
        </p15:guide>
        <p15:guide id="4" orient="horz" pos="3878" userDrawn="1">
          <p15:clr>
            <a:srgbClr val="F26B43"/>
          </p15:clr>
        </p15:guide>
        <p15:guide id="5" orient="horz" pos="1207" userDrawn="1">
          <p15:clr>
            <a:srgbClr val="F26B43"/>
          </p15:clr>
        </p15:guide>
        <p15:guide id="6" orient="horz" pos="1729" userDrawn="1">
          <p15:clr>
            <a:srgbClr val="F26B43"/>
          </p15:clr>
        </p15:guide>
        <p15:guide id="7" orient="horz" pos="754" userDrawn="1">
          <p15:clr>
            <a:srgbClr val="F26B43"/>
          </p15:clr>
        </p15:guide>
        <p15:guide id="8" orient="horz" pos="127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473C5-F5D6-6049-8AA7-1282F667D2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Station Torslunde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7774906-9103-644E-8E55-AEF1C9A573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Energinet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34C15EE-3014-724F-9C41-6F21CEDC5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dirty="0"/>
              <a:t>05-04-2022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83E29BC-AC6D-0341-A029-AE595ED81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2837775-2042-B94F-8E64-2201952CC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1</a:t>
            </a:fld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32070E84-92E1-8544-94D9-C084F619E2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Tine, Ole Daniel</a:t>
            </a:r>
          </a:p>
        </p:txBody>
      </p:sp>
    </p:spTree>
    <p:extLst>
      <p:ext uri="{BB962C8B-B14F-4D97-AF65-F5344CB8AC3E}">
        <p14:creationId xmlns:p14="http://schemas.microsoft.com/office/powerpoint/2010/main" val="2319020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>
            <a:extLst>
              <a:ext uri="{FF2B5EF4-FFF2-40B4-BE49-F238E27FC236}">
                <a16:creationId xmlns:a16="http://schemas.microsoft.com/office/drawing/2014/main" id="{13EB34CB-8F4E-49C2-B7AB-6A2F3B632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833638"/>
            <a:ext cx="4204132" cy="1547812"/>
          </a:xfrm>
        </p:spPr>
        <p:txBody>
          <a:bodyPr anchor="b">
            <a:normAutofit/>
          </a:bodyPr>
          <a:lstStyle/>
          <a:p>
            <a:r>
              <a:rPr lang="en-US" sz="2800" dirty="0" err="1"/>
              <a:t>Rettigheder</a:t>
            </a:r>
            <a:r>
              <a:rPr lang="en-US" sz="2800" dirty="0"/>
              <a:t>  </a:t>
            </a:r>
            <a:r>
              <a:rPr lang="en-US" sz="1000" dirty="0"/>
              <a:t>v/  Ole  D.  Buhl</a:t>
            </a:r>
            <a:br>
              <a:rPr lang="en-US" sz="2800" dirty="0"/>
            </a:br>
            <a:br>
              <a:rPr lang="en-US" sz="2800" dirty="0"/>
            </a:br>
            <a:r>
              <a:rPr lang="en-US" sz="2000" dirty="0" err="1"/>
              <a:t>Arealerhvervelse</a:t>
            </a:r>
            <a:br>
              <a:rPr lang="en-US" sz="2800" dirty="0"/>
            </a:br>
            <a:endParaRPr lang="en-US" sz="200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3DA991B6-E1F4-44CC-B887-0991914872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001" y="2852738"/>
            <a:ext cx="4214944" cy="344511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Grundlæggende tilladelser:</a:t>
            </a:r>
            <a:br>
              <a:rPr lang="da-DK" sz="1600" dirty="0"/>
            </a:br>
            <a:r>
              <a:rPr lang="da-DK" sz="1600" dirty="0"/>
              <a:t>Tilladelse fra Energistyrelsen til projektet  - OK</a:t>
            </a:r>
            <a:br>
              <a:rPr lang="da-DK" sz="1600" dirty="0"/>
            </a:br>
            <a:r>
              <a:rPr lang="da-DK" sz="1600" dirty="0"/>
              <a:t>Ekspropriationsvilje fra Sikkerhedsstyrelsen-OK</a:t>
            </a:r>
            <a:br>
              <a:rPr lang="da-DK" sz="1600" dirty="0"/>
            </a:br>
            <a:r>
              <a:rPr lang="da-DK" sz="1600" dirty="0"/>
              <a:t>Miljøscreening – </a:t>
            </a:r>
            <a:r>
              <a:rPr lang="da-DK" sz="1600" dirty="0">
                <a:solidFill>
                  <a:srgbClr val="FF0000"/>
                </a:solidFill>
              </a:rPr>
              <a:t>på vej</a:t>
            </a:r>
            <a:br>
              <a:rPr lang="da-DK" sz="1600" dirty="0"/>
            </a:br>
            <a:r>
              <a:rPr lang="da-DK" sz="1600" dirty="0"/>
              <a:t>Lokalplan – </a:t>
            </a:r>
            <a:r>
              <a:rPr lang="da-DK" sz="1600" dirty="0">
                <a:solidFill>
                  <a:srgbClr val="FF0000"/>
                </a:solidFill>
              </a:rPr>
              <a:t>opstartet</a:t>
            </a:r>
            <a:br>
              <a:rPr lang="da-DK" sz="1600" dirty="0"/>
            </a:br>
            <a:r>
              <a:rPr lang="da-DK" sz="1600" dirty="0"/>
              <a:t>Evt. særtilladelser, fredede diger m.v.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Hvad skal vi have ret til hos lodsejer?</a:t>
            </a:r>
            <a:br>
              <a:rPr lang="da-DK" sz="1600" dirty="0"/>
            </a:br>
            <a:r>
              <a:rPr lang="da-DK" sz="1600" dirty="0"/>
              <a:t>Permanente arealerhvervelse</a:t>
            </a:r>
            <a:br>
              <a:rPr lang="da-DK" sz="1600" dirty="0"/>
            </a:br>
            <a:r>
              <a:rPr lang="da-DK" sz="1600" dirty="0"/>
              <a:t>Kabellægninger og overgangsmaster</a:t>
            </a:r>
            <a:br>
              <a:rPr lang="da-DK" sz="1600" dirty="0"/>
            </a:br>
            <a:r>
              <a:rPr lang="da-DK" sz="1600" dirty="0"/>
              <a:t>Midlertidige arbejdsarealer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600" dirty="0"/>
              <a:t>Indledende drøftelser med lodsejere</a:t>
            </a:r>
            <a:br>
              <a:rPr lang="da-DK" sz="1600" dirty="0"/>
            </a:br>
            <a:r>
              <a:rPr lang="da-DK" sz="1600" dirty="0"/>
              <a:t>Betinget frivillig aftale eller ekspropriation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600" dirty="0"/>
              <a:t>Erstatninger – Landsaftale m.v.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1600" dirty="0"/>
          </a:p>
        </p:txBody>
      </p:sp>
      <p:sp>
        <p:nvSpPr>
          <p:cNvPr id="6" name="Pladsholder til slidenummer 5" hidden="1">
            <a:extLst>
              <a:ext uri="{FF2B5EF4-FFF2-40B4-BE49-F238E27FC236}">
                <a16:creationId xmlns:a16="http://schemas.microsoft.com/office/drawing/2014/main" id="{A0A4E545-D6FE-7549-86C9-1BCA120F3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10</a:t>
            </a:fld>
            <a:endParaRPr lang="da-DK"/>
          </a:p>
        </p:txBody>
      </p:sp>
      <p:sp>
        <p:nvSpPr>
          <p:cNvPr id="25" name="Slide Number Placeholder 4" hidden="1">
            <a:extLst>
              <a:ext uri="{FF2B5EF4-FFF2-40B4-BE49-F238E27FC236}">
                <a16:creationId xmlns:a16="http://schemas.microsoft.com/office/drawing/2014/main" id="{F6FE5305-0745-422C-BDEF-E7C8EC120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10</a:t>
            </a:fld>
            <a:endParaRPr lang="en-GB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A2BADA20-BD11-4059-83FB-87CAF0C15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136" y="1607544"/>
            <a:ext cx="6111604" cy="483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50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52969B4C-5490-4A7A-BAA9-6DFC47630D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669710" y="-42390"/>
            <a:ext cx="5906257" cy="6900390"/>
          </a:xfrm>
        </p:spPr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1F3365B-0515-4749-BEDE-C7A816475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3A83E84-34A6-4AD2-8E6E-04243B078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DCA3E4F-208C-4FD1-B386-5362DFB35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11</a:t>
            </a:fld>
            <a:endParaRPr lang="da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A2B2AC1-2606-4F7F-A175-4BAF49A2B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 </a:t>
            </a:r>
            <a:br>
              <a:rPr lang="da-DK" dirty="0"/>
            </a:br>
            <a:r>
              <a:rPr lang="da-DK" dirty="0"/>
              <a:t> 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EA5C7C24-80A9-4A22-ACFA-FCC32CA822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505" y="2852739"/>
            <a:ext cx="2985425" cy="326466"/>
          </a:xfrm>
        </p:spPr>
        <p:txBody>
          <a:bodyPr/>
          <a:lstStyle/>
          <a:p>
            <a:r>
              <a:rPr lang="da-DK" dirty="0"/>
              <a:t>Placeringen i større område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DDF69C87-2C7A-4688-9DCD-A79C537CF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827" y="602285"/>
            <a:ext cx="7294590" cy="618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94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>
            <a:extLst>
              <a:ext uri="{FF2B5EF4-FFF2-40B4-BE49-F238E27FC236}">
                <a16:creationId xmlns:a16="http://schemas.microsoft.com/office/drawing/2014/main" id="{13EB34CB-8F4E-49C2-B7AB-6A2F3B632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833638"/>
            <a:ext cx="4204132" cy="1547812"/>
          </a:xfrm>
        </p:spPr>
        <p:txBody>
          <a:bodyPr anchor="b">
            <a:normAutofit/>
          </a:bodyPr>
          <a:lstStyle/>
          <a:p>
            <a:r>
              <a:rPr lang="en-US" sz="2800" dirty="0" err="1"/>
              <a:t>Rettigheder</a:t>
            </a:r>
            <a:r>
              <a:rPr lang="en-US" sz="2800" dirty="0"/>
              <a:t>  </a:t>
            </a:r>
            <a:r>
              <a:rPr lang="en-US" sz="1000" dirty="0"/>
              <a:t>v/  Ole  D.  Buhl</a:t>
            </a:r>
            <a:br>
              <a:rPr lang="en-US" sz="2800" dirty="0"/>
            </a:br>
            <a:br>
              <a:rPr lang="en-US" sz="2800" dirty="0"/>
            </a:br>
            <a:r>
              <a:rPr lang="en-US" sz="2000" dirty="0" err="1"/>
              <a:t>naboer</a:t>
            </a:r>
            <a:endParaRPr lang="en-US" sz="2000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3DA991B6-E1F4-44CC-B887-0991914872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771" y="2852739"/>
            <a:ext cx="4079174" cy="1449296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Evt. naboforhold</a:t>
            </a:r>
            <a:br>
              <a:rPr lang="da-DK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da-DK" sz="1600" dirty="0"/>
              <a:t>Støj og dominans</a:t>
            </a:r>
            <a:br>
              <a:rPr lang="da-DK" sz="1600" dirty="0"/>
            </a:br>
            <a:r>
              <a:rPr lang="da-DK" sz="1600" dirty="0"/>
              <a:t>Afstande og afskærmning/beplantning</a:t>
            </a:r>
            <a:br>
              <a:rPr lang="da-DK" sz="1600" dirty="0"/>
            </a:br>
            <a:r>
              <a:rPr lang="da-DK" sz="1600" dirty="0"/>
              <a:t>Beliggenhed i terrænet</a:t>
            </a:r>
            <a:br>
              <a:rPr lang="da-DK" sz="1600" dirty="0"/>
            </a:br>
            <a:r>
              <a:rPr lang="da-DK" sz="1600" dirty="0"/>
              <a:t>Beliggenhed i </a:t>
            </a:r>
            <a:r>
              <a:rPr lang="da-DK" sz="1600" dirty="0" err="1"/>
              <a:t>fht</a:t>
            </a:r>
            <a:r>
              <a:rPr lang="da-DK" sz="1600" dirty="0"/>
              <a:t> boliger</a:t>
            </a:r>
            <a:br>
              <a:rPr lang="da-DK" sz="1600" dirty="0"/>
            </a:br>
            <a:r>
              <a:rPr lang="da-DK" sz="1600" dirty="0"/>
              <a:t>Eksisterende station</a:t>
            </a:r>
            <a:br>
              <a:rPr lang="da-DK" sz="1600" dirty="0"/>
            </a:br>
            <a:r>
              <a:rPr lang="da-DK" sz="1600" dirty="0"/>
              <a:t>Hvad skal man tåle ?</a:t>
            </a:r>
            <a:endParaRPr lang="da-DK" sz="1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1600" dirty="0"/>
          </a:p>
        </p:txBody>
      </p:sp>
      <p:sp>
        <p:nvSpPr>
          <p:cNvPr id="6" name="Pladsholder til slidenummer 5" hidden="1">
            <a:extLst>
              <a:ext uri="{FF2B5EF4-FFF2-40B4-BE49-F238E27FC236}">
                <a16:creationId xmlns:a16="http://schemas.microsoft.com/office/drawing/2014/main" id="{A0A4E545-D6FE-7549-86C9-1BCA120F3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12</a:t>
            </a:fld>
            <a:endParaRPr lang="da-DK"/>
          </a:p>
        </p:txBody>
      </p:sp>
      <p:sp>
        <p:nvSpPr>
          <p:cNvPr id="25" name="Slide Number Placeholder 4" hidden="1">
            <a:extLst>
              <a:ext uri="{FF2B5EF4-FFF2-40B4-BE49-F238E27FC236}">
                <a16:creationId xmlns:a16="http://schemas.microsoft.com/office/drawing/2014/main" id="{F6FE5305-0745-422C-BDEF-E7C8EC120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en-GB" smtClean="0"/>
              <a:pPr>
                <a:spcAft>
                  <a:spcPts val="600"/>
                </a:spcAft>
              </a:pPr>
              <a:t>12</a:t>
            </a:fld>
            <a:endParaRPr lang="en-GB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0B39ACB-41B7-4C5B-8852-0E14026F8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984" y="1254915"/>
            <a:ext cx="6085885" cy="513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55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5">
            <a:extLst>
              <a:ext uri="{FF2B5EF4-FFF2-40B4-BE49-F238E27FC236}">
                <a16:creationId xmlns:a16="http://schemas.microsoft.com/office/drawing/2014/main" id="{5EDB4995-C5E6-4CD6-9C4C-EE4EBBD37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1196976"/>
            <a:ext cx="4305072" cy="1547812"/>
          </a:xfrm>
        </p:spPr>
        <p:txBody>
          <a:bodyPr/>
          <a:lstStyle/>
          <a:p>
            <a:r>
              <a:rPr lang="da-DK" dirty="0"/>
              <a:t>Nuværende station Torslunde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DC5064C7-3695-4CE0-84C3-EB9ECD0548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001" y="2852739"/>
            <a:ext cx="4214944" cy="330358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Ikke mulighed for yderligere udvidelse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Energinet lejer areal ved Cerius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Komponenter udtjent indenfor 5 år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Pladsholder til slidenummer 5" hidden="1">
            <a:extLst>
              <a:ext uri="{FF2B5EF4-FFF2-40B4-BE49-F238E27FC236}">
                <a16:creationId xmlns:a16="http://schemas.microsoft.com/office/drawing/2014/main" id="{014E7458-F3BE-41F6-BD9B-F7F6AE5A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2</a:t>
            </a:fld>
            <a:endParaRPr lang="da-DK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F8DB6EE1-1D43-40AE-8ADE-8EC7F2020D97}"/>
              </a:ext>
            </a:extLst>
          </p:cNvPr>
          <p:cNvSpPr txBox="1"/>
          <p:nvPr/>
        </p:nvSpPr>
        <p:spPr>
          <a:xfrm>
            <a:off x="9256781" y="1764552"/>
            <a:ext cx="113634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4400" dirty="0">
                <a:solidFill>
                  <a:schemeClr val="bg1"/>
                </a:solidFill>
              </a:rPr>
              <a:t>N1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8EED6013-FA6A-4305-92DF-C0FE38609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290" y="0"/>
            <a:ext cx="5915710" cy="6858000"/>
          </a:xfrm>
          <a:prstGeom prst="rect">
            <a:avLst/>
          </a:prstGeom>
        </p:spPr>
      </p:pic>
      <p:cxnSp>
        <p:nvCxnSpPr>
          <p:cNvPr id="25" name="Lige forbindelse 24">
            <a:extLst>
              <a:ext uri="{FF2B5EF4-FFF2-40B4-BE49-F238E27FC236}">
                <a16:creationId xmlns:a16="http://schemas.microsoft.com/office/drawing/2014/main" id="{1BAB34D8-232E-4DD4-922F-D96619BF720B}"/>
              </a:ext>
            </a:extLst>
          </p:cNvPr>
          <p:cNvCxnSpPr>
            <a:cxnSpLocks/>
          </p:cNvCxnSpPr>
          <p:nvPr/>
        </p:nvCxnSpPr>
        <p:spPr>
          <a:xfrm flipH="1">
            <a:off x="7560365" y="3876262"/>
            <a:ext cx="288897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Lige forbindelse 26">
            <a:extLst>
              <a:ext uri="{FF2B5EF4-FFF2-40B4-BE49-F238E27FC236}">
                <a16:creationId xmlns:a16="http://schemas.microsoft.com/office/drawing/2014/main" id="{561EB3B8-6CC5-4674-B25B-7BCDA767ECB3}"/>
              </a:ext>
            </a:extLst>
          </p:cNvPr>
          <p:cNvCxnSpPr>
            <a:cxnSpLocks/>
          </p:cNvCxnSpPr>
          <p:nvPr/>
        </p:nvCxnSpPr>
        <p:spPr>
          <a:xfrm flipV="1">
            <a:off x="7560365" y="3876262"/>
            <a:ext cx="0" cy="1577008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Lige forbindelse 30">
            <a:extLst>
              <a:ext uri="{FF2B5EF4-FFF2-40B4-BE49-F238E27FC236}">
                <a16:creationId xmlns:a16="http://schemas.microsoft.com/office/drawing/2014/main" id="{2062C02F-135C-426E-84B4-807864DE000C}"/>
              </a:ext>
            </a:extLst>
          </p:cNvPr>
          <p:cNvCxnSpPr>
            <a:cxnSpLocks/>
          </p:cNvCxnSpPr>
          <p:nvPr/>
        </p:nvCxnSpPr>
        <p:spPr>
          <a:xfrm flipV="1">
            <a:off x="10449339" y="3876262"/>
            <a:ext cx="0" cy="1577008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Lige forbindelse 31">
            <a:extLst>
              <a:ext uri="{FF2B5EF4-FFF2-40B4-BE49-F238E27FC236}">
                <a16:creationId xmlns:a16="http://schemas.microsoft.com/office/drawing/2014/main" id="{756FBD17-2D2E-42A3-9B56-BC0452E9D81D}"/>
              </a:ext>
            </a:extLst>
          </p:cNvPr>
          <p:cNvCxnSpPr>
            <a:cxnSpLocks/>
          </p:cNvCxnSpPr>
          <p:nvPr/>
        </p:nvCxnSpPr>
        <p:spPr>
          <a:xfrm flipH="1">
            <a:off x="7560365" y="5453270"/>
            <a:ext cx="288897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Lige forbindelse 34">
            <a:extLst>
              <a:ext uri="{FF2B5EF4-FFF2-40B4-BE49-F238E27FC236}">
                <a16:creationId xmlns:a16="http://schemas.microsoft.com/office/drawing/2014/main" id="{71FBB155-D605-4275-A41F-C8213B80E5A4}"/>
              </a:ext>
            </a:extLst>
          </p:cNvPr>
          <p:cNvCxnSpPr>
            <a:cxnSpLocks/>
          </p:cNvCxnSpPr>
          <p:nvPr/>
        </p:nvCxnSpPr>
        <p:spPr>
          <a:xfrm flipV="1">
            <a:off x="7457904" y="2441660"/>
            <a:ext cx="0" cy="3117627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Lige forbindelse 37">
            <a:extLst>
              <a:ext uri="{FF2B5EF4-FFF2-40B4-BE49-F238E27FC236}">
                <a16:creationId xmlns:a16="http://schemas.microsoft.com/office/drawing/2014/main" id="{45AB949A-EA6E-445C-A7C3-182F626B9091}"/>
              </a:ext>
            </a:extLst>
          </p:cNvPr>
          <p:cNvCxnSpPr>
            <a:cxnSpLocks/>
          </p:cNvCxnSpPr>
          <p:nvPr/>
        </p:nvCxnSpPr>
        <p:spPr>
          <a:xfrm flipV="1">
            <a:off x="10873409" y="2441660"/>
            <a:ext cx="83069" cy="316401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ge forbindelse 41">
            <a:extLst>
              <a:ext uri="{FF2B5EF4-FFF2-40B4-BE49-F238E27FC236}">
                <a16:creationId xmlns:a16="http://schemas.microsoft.com/office/drawing/2014/main" id="{601ED74F-0BA8-47A9-8B78-2B5124717405}"/>
              </a:ext>
            </a:extLst>
          </p:cNvPr>
          <p:cNvCxnSpPr>
            <a:cxnSpLocks/>
          </p:cNvCxnSpPr>
          <p:nvPr/>
        </p:nvCxnSpPr>
        <p:spPr>
          <a:xfrm>
            <a:off x="7457903" y="2441660"/>
            <a:ext cx="349857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Lige forbindelse 44">
            <a:extLst>
              <a:ext uri="{FF2B5EF4-FFF2-40B4-BE49-F238E27FC236}">
                <a16:creationId xmlns:a16="http://schemas.microsoft.com/office/drawing/2014/main" id="{D5F09361-9EE7-4832-9301-061302C199B3}"/>
              </a:ext>
            </a:extLst>
          </p:cNvPr>
          <p:cNvCxnSpPr>
            <a:cxnSpLocks/>
          </p:cNvCxnSpPr>
          <p:nvPr/>
        </p:nvCxnSpPr>
        <p:spPr>
          <a:xfrm>
            <a:off x="7457903" y="5559287"/>
            <a:ext cx="341550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kstfelt 48">
            <a:extLst>
              <a:ext uri="{FF2B5EF4-FFF2-40B4-BE49-F238E27FC236}">
                <a16:creationId xmlns:a16="http://schemas.microsoft.com/office/drawing/2014/main" id="{CD7ABC00-9052-4FD3-85D2-0839FBE9736D}"/>
              </a:ext>
            </a:extLst>
          </p:cNvPr>
          <p:cNvSpPr txBox="1"/>
          <p:nvPr/>
        </p:nvSpPr>
        <p:spPr>
          <a:xfrm>
            <a:off x="7710999" y="4235075"/>
            <a:ext cx="309156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4400" dirty="0">
                <a:solidFill>
                  <a:schemeClr val="bg1"/>
                </a:solidFill>
              </a:rPr>
              <a:t>ENERGINET</a:t>
            </a:r>
          </a:p>
        </p:txBody>
      </p:sp>
      <p:sp>
        <p:nvSpPr>
          <p:cNvPr id="50" name="Tekstfelt 49">
            <a:extLst>
              <a:ext uri="{FF2B5EF4-FFF2-40B4-BE49-F238E27FC236}">
                <a16:creationId xmlns:a16="http://schemas.microsoft.com/office/drawing/2014/main" id="{6CA7C6AB-4695-4944-A235-E3D74ABE80C3}"/>
              </a:ext>
            </a:extLst>
          </p:cNvPr>
          <p:cNvSpPr txBox="1"/>
          <p:nvPr/>
        </p:nvSpPr>
        <p:spPr>
          <a:xfrm>
            <a:off x="7864914" y="2750210"/>
            <a:ext cx="309156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4400" dirty="0">
                <a:solidFill>
                  <a:schemeClr val="bg1"/>
                </a:solidFill>
              </a:rPr>
              <a:t>Cerius</a:t>
            </a:r>
          </a:p>
        </p:txBody>
      </p:sp>
    </p:spTree>
    <p:extLst>
      <p:ext uri="{BB962C8B-B14F-4D97-AF65-F5344CB8AC3E}">
        <p14:creationId xmlns:p14="http://schemas.microsoft.com/office/powerpoint/2010/main" val="1973349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AEAE0961-671F-4025-ADBA-1BAD4EF854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85"/>
          <a:stretch/>
        </p:blipFill>
        <p:spPr>
          <a:xfrm>
            <a:off x="-3600" y="-3600"/>
            <a:ext cx="12196800" cy="6861600"/>
          </a:xfrm>
          <a:prstGeom prst="rect">
            <a:avLst/>
          </a:prstGeom>
          <a:noFill/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ADCD759A-BD91-0FBA-B2A4-C2A55E3757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-3599"/>
            <a:ext cx="3597965" cy="169325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58B792B5-0FED-C27B-8A88-4F32A3E8FE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582272"/>
            <a:ext cx="3185459" cy="839867"/>
          </a:xfrm>
        </p:spPr>
        <p:txBody>
          <a:bodyPr/>
          <a:lstStyle/>
          <a:p>
            <a:r>
              <a:rPr lang="da-DK" dirty="0"/>
              <a:t>Alternativer</a:t>
            </a:r>
          </a:p>
        </p:txBody>
      </p:sp>
      <p:sp>
        <p:nvSpPr>
          <p:cNvPr id="20" name="Title 7">
            <a:extLst>
              <a:ext uri="{FF2B5EF4-FFF2-40B4-BE49-F238E27FC236}">
                <a16:creationId xmlns:a16="http://schemas.microsoft.com/office/drawing/2014/main" id="{BA2A3E53-7E89-F5DB-A4EE-DA58EC134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30"/>
            <a:ext cx="3070093" cy="615576"/>
          </a:xfrm>
        </p:spPr>
        <p:txBody>
          <a:bodyPr/>
          <a:lstStyle/>
          <a:p>
            <a:r>
              <a:rPr lang="da-DK" dirty="0"/>
              <a:t>Placeringer</a:t>
            </a:r>
          </a:p>
        </p:txBody>
      </p:sp>
      <p:sp>
        <p:nvSpPr>
          <p:cNvPr id="6" name="Pladsholder til slidenummer 5" hidden="1">
            <a:extLst>
              <a:ext uri="{FF2B5EF4-FFF2-40B4-BE49-F238E27FC236}">
                <a16:creationId xmlns:a16="http://schemas.microsoft.com/office/drawing/2014/main" id="{A0A4E545-D6FE-7549-86C9-1BCA120F3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3</a:t>
            </a:fld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F14CFBEF-9897-4D2E-86C6-CE1F06424068}"/>
              </a:ext>
            </a:extLst>
          </p:cNvPr>
          <p:cNvSpPr/>
          <p:nvPr/>
        </p:nvSpPr>
        <p:spPr>
          <a:xfrm>
            <a:off x="3944126" y="4655978"/>
            <a:ext cx="2021606" cy="839866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72A89AB1-9F3F-417A-A0CC-B0AD3D6A9287}"/>
              </a:ext>
            </a:extLst>
          </p:cNvPr>
          <p:cNvSpPr/>
          <p:nvPr/>
        </p:nvSpPr>
        <p:spPr>
          <a:xfrm rot="197460">
            <a:off x="6905468" y="3427813"/>
            <a:ext cx="2021606" cy="839866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F32EA1F5-2813-4282-B8F7-56DCB7E0E61D}"/>
              </a:ext>
            </a:extLst>
          </p:cNvPr>
          <p:cNvSpPr/>
          <p:nvPr/>
        </p:nvSpPr>
        <p:spPr>
          <a:xfrm rot="197460">
            <a:off x="6824786" y="6060449"/>
            <a:ext cx="2021606" cy="839866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2451B8A7-39A0-4C39-87A9-286493564C62}"/>
              </a:ext>
            </a:extLst>
          </p:cNvPr>
          <p:cNvSpPr/>
          <p:nvPr/>
        </p:nvSpPr>
        <p:spPr>
          <a:xfrm>
            <a:off x="4780739" y="-3601"/>
            <a:ext cx="2021606" cy="839866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EFFC5C1F-E237-4B4E-ACF3-9CED939C5947}"/>
              </a:ext>
            </a:extLst>
          </p:cNvPr>
          <p:cNvSpPr/>
          <p:nvPr/>
        </p:nvSpPr>
        <p:spPr>
          <a:xfrm rot="21021600">
            <a:off x="4780738" y="2131140"/>
            <a:ext cx="2021606" cy="839866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BDB3AFCB-437B-454C-84CA-2BD33FD8DEF8}"/>
              </a:ext>
            </a:extLst>
          </p:cNvPr>
          <p:cNvSpPr txBox="1"/>
          <p:nvPr/>
        </p:nvSpPr>
        <p:spPr>
          <a:xfrm rot="21010631">
            <a:off x="5011612" y="2243296"/>
            <a:ext cx="155985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dirty="0"/>
              <a:t>Nuværende løsningsforslag</a:t>
            </a:r>
          </a:p>
        </p:txBody>
      </p:sp>
    </p:spTree>
    <p:extLst>
      <p:ext uri="{BB962C8B-B14F-4D97-AF65-F5344CB8AC3E}">
        <p14:creationId xmlns:p14="http://schemas.microsoft.com/office/powerpoint/2010/main" val="3683463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ADCD759A-BD91-0FBA-B2A4-C2A55E3757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-3600"/>
            <a:ext cx="5075339" cy="30080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58B792B5-0FED-C27B-8A88-4F32A3E8FE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7169" y="1318497"/>
            <a:ext cx="4773613" cy="202032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Fremtidssikre for tilslutning af VE (vedvarende energi)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De 3 linje felter, vil blive kabellagt et styk udenfor station </a:t>
            </a:r>
          </a:p>
        </p:txBody>
      </p:sp>
      <p:sp>
        <p:nvSpPr>
          <p:cNvPr id="20" name="Title 7">
            <a:extLst>
              <a:ext uri="{FF2B5EF4-FFF2-40B4-BE49-F238E27FC236}">
                <a16:creationId xmlns:a16="http://schemas.microsoft.com/office/drawing/2014/main" id="{BA2A3E53-7E89-F5DB-A4EE-DA58EC134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326"/>
            <a:ext cx="4345497" cy="1159912"/>
          </a:xfrm>
        </p:spPr>
        <p:txBody>
          <a:bodyPr/>
          <a:lstStyle/>
          <a:p>
            <a:r>
              <a:rPr lang="da-DK" dirty="0"/>
              <a:t>Fremtidig station og Kabellægning </a:t>
            </a:r>
          </a:p>
        </p:txBody>
      </p:sp>
      <p:sp>
        <p:nvSpPr>
          <p:cNvPr id="6" name="Pladsholder til slidenummer 5" hidden="1">
            <a:extLst>
              <a:ext uri="{FF2B5EF4-FFF2-40B4-BE49-F238E27FC236}">
                <a16:creationId xmlns:a16="http://schemas.microsoft.com/office/drawing/2014/main" id="{A0A4E545-D6FE-7549-86C9-1BCA120F3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4</a:t>
            </a:fld>
            <a:endParaRPr lang="da-DK"/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1A8E0304-A58B-4DFC-907C-6783BEF26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8818"/>
            <a:ext cx="7706662" cy="3376467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59FADCF5-B5FE-4E3C-97FC-BA632EB86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408" y="-92241"/>
            <a:ext cx="5480531" cy="35212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6538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46C44872-E994-4E1C-BA22-29116BF6DE3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2001" r="12001"/>
          <a:stretch/>
        </p:blipFill>
        <p:spPr>
          <a:xfrm>
            <a:off x="6275157" y="-268"/>
            <a:ext cx="5916843" cy="6858268"/>
          </a:xfrm>
        </p:spPr>
      </p:pic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0DC41B23-8789-4758-9290-6BF2BF172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DFFA09B-1DA1-45EC-B228-57AF93E90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6A0B7C4-CCB2-46C5-AC7A-1AC31E563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5</a:t>
            </a:fld>
            <a:endParaRPr lang="da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26E8B5E-5177-497B-9544-C018DF390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171" y="310497"/>
            <a:ext cx="4204132" cy="1547812"/>
          </a:xfrm>
        </p:spPr>
        <p:txBody>
          <a:bodyPr/>
          <a:lstStyle/>
          <a:p>
            <a:r>
              <a:rPr lang="da-DK" dirty="0"/>
              <a:t>Miljøforhold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BCAC9992-9257-4D09-B002-830735CB2A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171" y="2057001"/>
            <a:ext cx="4214944" cy="3771426"/>
          </a:xfrm>
        </p:spPr>
        <p:txBody>
          <a:bodyPr/>
          <a:lstStyle/>
          <a:p>
            <a:r>
              <a:rPr lang="da-DK" sz="1600" dirty="0"/>
              <a:t>Projektet er omfattet af miljøvurderingsloven og skal miljøscreenes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Bilag 2, pkt. 3</a:t>
            </a:r>
            <a:r>
              <a:rPr lang="da-DK" sz="1400" b="0" i="0" dirty="0">
                <a:effectLst/>
              </a:rPr>
              <a:t>c) Transport af elektricitet gennem luftledninger, jordkabler dimensioneret til spændinger over 100 kV, samt tilhørende stationsanlæg, dog undtaget elkabler på søterritoriet (projekter, som ikke er omfattet af bilag 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r>
              <a:rPr lang="da-DK" sz="1600" dirty="0"/>
              <a:t>Screeningen foretages sideløbende med planprocessen</a:t>
            </a:r>
          </a:p>
          <a:p>
            <a:endParaRPr lang="da-DK" sz="1600" dirty="0"/>
          </a:p>
          <a:p>
            <a:r>
              <a:rPr lang="da-DK" sz="1600" b="0" i="0" dirty="0">
                <a:effectLst/>
              </a:rPr>
              <a:t>Fokusområder i screeningsansøgning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Landskabelig påvirkning – visualisering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b="0" i="0" dirty="0">
                <a:effectLst/>
              </a:rPr>
              <a:t>Støjbidrag til omgivelser</a:t>
            </a:r>
          </a:p>
          <a:p>
            <a:endParaRPr lang="da-DK" sz="1400" dirty="0"/>
          </a:p>
          <a:p>
            <a:r>
              <a:rPr lang="da-DK" sz="1400" dirty="0"/>
              <a:t>Miljøstyrelsen er myndighed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37332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898C91C-E678-43B0-B3D0-99BC5FFD5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91BD031-3206-4AC9-8A90-D9EDB64D7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F54CE99-EE93-4DC2-A173-77950CAC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3749236-0F81-4782-8496-94FD3DB9E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Visualisering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D1A8B653-EA68-447B-AB6B-82682722AE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001" y="2852739"/>
            <a:ext cx="3267865" cy="330358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Visualiseringspointer valgt i samråd med Holbæk Kommune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Der etableres beplantning rundt om stationen</a:t>
            </a:r>
          </a:p>
          <a:p>
            <a:endParaRPr lang="da-DK" dirty="0"/>
          </a:p>
        </p:txBody>
      </p:sp>
      <p:pic>
        <p:nvPicPr>
          <p:cNvPr id="8" name="Pladsholder til billede 29">
            <a:extLst>
              <a:ext uri="{FF2B5EF4-FFF2-40B4-BE49-F238E27FC236}">
                <a16:creationId xmlns:a16="http://schemas.microsoft.com/office/drawing/2014/main" id="{2B2ADE51-8681-466E-BE19-AFACDAE3C5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8856" r="18856"/>
          <a:stretch/>
        </p:blipFill>
        <p:spPr>
          <a:xfrm>
            <a:off x="5500360" y="0"/>
            <a:ext cx="6691640" cy="6858000"/>
          </a:xfrm>
        </p:spPr>
      </p:pic>
    </p:spTree>
    <p:extLst>
      <p:ext uri="{BB962C8B-B14F-4D97-AF65-F5344CB8AC3E}">
        <p14:creationId xmlns:p14="http://schemas.microsoft.com/office/powerpoint/2010/main" val="1578863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ladsholder til billede 15">
            <a:extLst>
              <a:ext uri="{FF2B5EF4-FFF2-40B4-BE49-F238E27FC236}">
                <a16:creationId xmlns:a16="http://schemas.microsoft.com/office/drawing/2014/main" id="{80C2E93E-92A9-4150-9ADF-D26B0D1CE4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372" b="1372"/>
          <a:stretch/>
        </p:blipFill>
        <p:spPr/>
      </p:pic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C156F5D-2784-4209-AD22-1537D4E08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0F105F5-E618-432A-92BD-0D14C7510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155CF5F-57FE-4625-B118-96C88402B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7</a:t>
            </a:fld>
            <a:endParaRPr lang="da-DK" dirty="0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C4756BA7-B296-49C0-A2A9-EC3307468020}"/>
              </a:ext>
            </a:extLst>
          </p:cNvPr>
          <p:cNvSpPr txBox="1"/>
          <p:nvPr/>
        </p:nvSpPr>
        <p:spPr>
          <a:xfrm>
            <a:off x="62821" y="0"/>
            <a:ext cx="353195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dirty="0"/>
              <a:t>Eksempel på visualisering</a:t>
            </a:r>
          </a:p>
        </p:txBody>
      </p:sp>
    </p:spTree>
    <p:extLst>
      <p:ext uri="{BB962C8B-B14F-4D97-AF65-F5344CB8AC3E}">
        <p14:creationId xmlns:p14="http://schemas.microsoft.com/office/powerpoint/2010/main" val="359234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801BDAC-F437-425E-93FD-BF1BC80C1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6D28B32-A896-45CA-8A0E-BA358286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225BC62-35DE-4EAE-849A-0722E3BE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8</a:t>
            </a:fld>
            <a:endParaRPr lang="da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0006E1F-32E4-4889-87BD-F257A37E8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Støj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7B48004D-EBB5-4F51-A7F0-D182F92C95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001" y="2852739"/>
            <a:ext cx="3470289" cy="330358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Der er foretaget støjberegning af den nye station til omgivelserne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Støj er overholdt i forhold til gældende vejledende støjkriterier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155AB6E-2328-4770-9D26-093EC76D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693" y="5290957"/>
            <a:ext cx="5370064" cy="1577491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7AAEC860-2797-4503-ACDD-B72DE3C44B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0" t="2641" r="1559" b="2079"/>
          <a:stretch/>
        </p:blipFill>
        <p:spPr>
          <a:xfrm>
            <a:off x="4562693" y="0"/>
            <a:ext cx="7629307" cy="529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16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dsholder til billede 23">
            <a:extLst>
              <a:ext uri="{FF2B5EF4-FFF2-40B4-BE49-F238E27FC236}">
                <a16:creationId xmlns:a16="http://schemas.microsoft.com/office/drawing/2014/main" id="{760E4C4D-91C5-4DBB-A8F5-E55515C0BF62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14FC858-9F5F-4D53-8610-677AB1390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E0A3C35-EC82-47BC-BEE4-A5EB68BD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608C41B-50F9-45B3-85E4-C20580E8B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9</a:t>
            </a:fld>
            <a:endParaRPr lang="da-DK" dirty="0"/>
          </a:p>
        </p:txBody>
      </p:sp>
      <p:sp>
        <p:nvSpPr>
          <p:cNvPr id="23" name="Titel 22">
            <a:extLst>
              <a:ext uri="{FF2B5EF4-FFF2-40B4-BE49-F238E27FC236}">
                <a16:creationId xmlns:a16="http://schemas.microsoft.com/office/drawing/2014/main" id="{A525C06C-32F5-4729-8A29-040F293B7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Støj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2B001DE5-D3B2-4E19-A443-EE8E019765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Fuldt udbygget stationsområde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A34DC48-1630-4CA9-BA92-0953427F8B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4" t="1136" r="1538" b="1298"/>
          <a:stretch/>
        </p:blipFill>
        <p:spPr>
          <a:xfrm>
            <a:off x="5029200" y="0"/>
            <a:ext cx="7162800" cy="4965216"/>
          </a:xfrm>
          <a:prstGeom prst="rect">
            <a:avLst/>
          </a:prstGeom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8ED3377C-BD64-4503-9406-44A91356D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199" y="4954798"/>
            <a:ext cx="4214944" cy="190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92661"/>
      </p:ext>
    </p:extLst>
  </p:cSld>
  <p:clrMapOvr>
    <a:masterClrMapping/>
  </p:clrMapOvr>
</p:sld>
</file>

<file path=ppt/theme/theme1.xml><?xml version="1.0" encoding="utf-8"?>
<a:theme xmlns:a="http://schemas.openxmlformats.org/drawingml/2006/main" name="Energinet templates">
  <a:themeElements>
    <a:clrScheme name="Energinet-tema 1">
      <a:dk1>
        <a:srgbClr val="000000"/>
      </a:dk1>
      <a:lt1>
        <a:srgbClr val="FFFFFF"/>
      </a:lt1>
      <a:dk2>
        <a:srgbClr val="A0C1C2"/>
      </a:dk2>
      <a:lt2>
        <a:srgbClr val="A0CD92"/>
      </a:lt2>
      <a:accent1>
        <a:srgbClr val="008B8B"/>
      </a:accent1>
      <a:accent2>
        <a:srgbClr val="0A515D"/>
      </a:accent2>
      <a:accent3>
        <a:srgbClr val="FFD424"/>
      </a:accent3>
      <a:accent4>
        <a:srgbClr val="C2E5F1"/>
      </a:accent4>
      <a:accent5>
        <a:srgbClr val="00A98F"/>
      </a:accent5>
      <a:accent6>
        <a:srgbClr val="00A7BD"/>
      </a:accent6>
      <a:hlink>
        <a:srgbClr val="00A98F"/>
      </a:hlink>
      <a:folHlink>
        <a:srgbClr val="00A6BC"/>
      </a:folHlink>
    </a:clrScheme>
    <a:fontScheme name="Energinet.dk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spcBef>
            <a:spcPts val="750"/>
          </a:spcBef>
          <a:defRPr sz="2000" noProof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æsentation1" id="{2B3D7A74-2AD2-5146-BEBD-8855304F168E}" vid="{2217B3B7-8824-4642-9CB9-AE768D595932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281</TotalTime>
  <Words>311</Words>
  <Application>Microsoft Office PowerPoint</Application>
  <PresentationFormat>Widescreen</PresentationFormat>
  <Paragraphs>62</Paragraphs>
  <Slides>12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Energinet templates</vt:lpstr>
      <vt:lpstr>Station Torslunde</vt:lpstr>
      <vt:lpstr>Nuværende station Torslunde</vt:lpstr>
      <vt:lpstr>Placeringer</vt:lpstr>
      <vt:lpstr>Fremtidig station og Kabellægning </vt:lpstr>
      <vt:lpstr>Miljøforhold</vt:lpstr>
      <vt:lpstr>Visualisering</vt:lpstr>
      <vt:lpstr>PowerPoint-præsentation</vt:lpstr>
      <vt:lpstr>Støj</vt:lpstr>
      <vt:lpstr>Støj</vt:lpstr>
      <vt:lpstr>Rettigheder  v/  Ole  D.  Buhl  Arealerhvervelse </vt:lpstr>
      <vt:lpstr>   </vt:lpstr>
      <vt:lpstr>Rettigheder  v/  Ole  D.  Buhl  naboer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Station Torslunde</dc:title>
  <dc:creator>Daniel Bjerring</dc:creator>
  <cp:lastModifiedBy>Susanne</cp:lastModifiedBy>
  <cp:revision>4</cp:revision>
  <dcterms:created xsi:type="dcterms:W3CDTF">2022-05-03T06:18:42Z</dcterms:created>
  <dcterms:modified xsi:type="dcterms:W3CDTF">2022-05-19T09:15:33Z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www,skabelondesign.dk</vt:lpwstr>
  </property>
</Properties>
</file>