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1" r:id="rId7"/>
    <p:sldId id="264" r:id="rId8"/>
    <p:sldId id="265" r:id="rId9"/>
    <p:sldId id="266" r:id="rId10"/>
  </p:sldIdLst>
  <p:sldSz cx="12192000" cy="6858000"/>
  <p:notesSz cx="6724650" cy="97742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E99F-2BE1-475F-9EA1-3AA25FDE8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7F89E0-E19A-4881-B3E3-CA45EF5DD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19842F-E792-42F7-AAD1-47AD86618CFA}"/>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5B52E4E0-AB44-4184-9736-408F91BA60D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B3A1025-2419-437B-B73F-78084E2EC76D}"/>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4131325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B0DC1-0EA8-4A6E-B598-BB364798E94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28DCAF-0D1F-49DB-9586-5FF1B4A1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623D1-DF80-4E4D-9096-5A360666467B}"/>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D4EDA56F-3184-4E8F-82E1-0823A71D8B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26FA04F-1FA5-45B9-8BFC-2422BB97C77D}"/>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353672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F2F8F4-D169-48A3-85CD-96FC6A9FE7F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DE3A8D-E507-4480-BB0C-2B70D5952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A129B5-6FE1-4F6F-8224-08D84CAB744E}"/>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E5F998FC-0F02-4868-86B9-024546752CE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571974E-B1CD-467F-B633-54102B42DEE8}"/>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267477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15509-6C96-415A-92FC-11C320FAE0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BB0992-76DE-40A4-815A-96D159F96D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ACFC28-A0A7-467E-A996-A43A5C94915C}"/>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1F717A1F-945C-45FB-BC48-5B8295A7AE5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19FDD78-4E98-4AFC-BEEF-6B0E3F553DF6}"/>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4251096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CDF8E-ED23-4E52-A05D-3E7326365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A44531E-E28B-44EF-A0F9-5F8FC9A1F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CED91A-C61A-4CF7-86CB-618C0236B84F}"/>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16B877B8-BAB8-46ED-B821-CF0BB11DD1A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92FD66C-C654-4B2F-9867-9F0B8DC80B34}"/>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3628661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81D7-EE7A-4988-8FDB-61D2F0C077B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CC344A-FBCB-48B9-9034-B9EC624F5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C7E604-A98A-4C83-9D8A-6AAB382C98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960794-BF97-4B78-BCE9-ADF0D9E8BC75}"/>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6" name="Footer Placeholder 5">
            <a:extLst>
              <a:ext uri="{FF2B5EF4-FFF2-40B4-BE49-F238E27FC236}">
                <a16:creationId xmlns:a16="http://schemas.microsoft.com/office/drawing/2014/main" id="{FB52A117-211E-40AE-BE13-BC7E58330A9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DFC2C3E-1666-4D42-B54B-02D264BC3CEF}"/>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449787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B7F4-ABE8-4447-8C08-0CDA49D8D5A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563122-78C6-4BD5-8020-3391BEE11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1689F6-CBC1-466E-AA38-DD8716B008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CEEBAC-FF45-4097-8AC6-036CF2DEE3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F80461-DC97-4778-A59E-415E689CF8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6D8020-B56D-4748-9B57-BAEF3BF8895A}"/>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8" name="Footer Placeholder 7">
            <a:extLst>
              <a:ext uri="{FF2B5EF4-FFF2-40B4-BE49-F238E27FC236}">
                <a16:creationId xmlns:a16="http://schemas.microsoft.com/office/drawing/2014/main" id="{A0E3B779-C3C4-44C4-9778-BEAD379125B1}"/>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E32D3FF-F8B6-4703-8AF4-38D3AA31058B}"/>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386084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790B1-25E8-4FE5-BEF5-9EF9B793CA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271C4D-E214-41B0-9037-3B7F8255B00C}"/>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4" name="Footer Placeholder 3">
            <a:extLst>
              <a:ext uri="{FF2B5EF4-FFF2-40B4-BE49-F238E27FC236}">
                <a16:creationId xmlns:a16="http://schemas.microsoft.com/office/drawing/2014/main" id="{BE36A47C-3C35-4A24-B8AA-05CC8B4D8C06}"/>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ADC4513-9FC4-4C41-BA7C-091381F423AF}"/>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1709099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C53E4-47D4-461B-ADB3-DDFBE3186BBF}"/>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3" name="Footer Placeholder 2">
            <a:extLst>
              <a:ext uri="{FF2B5EF4-FFF2-40B4-BE49-F238E27FC236}">
                <a16:creationId xmlns:a16="http://schemas.microsoft.com/office/drawing/2014/main" id="{527901E7-47B2-455D-969D-83860620B85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9C1B861A-1D06-424B-842B-9F6360249174}"/>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313463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6E7E1-799D-409B-8D9B-1256DA3823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CA0CEF-09C9-4BCC-922C-730233A26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925F2ED-D9D6-4668-8524-BDCE6AE32C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8B7529-B3A4-4628-8C8F-E5BB9A2AD599}"/>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6" name="Footer Placeholder 5">
            <a:extLst>
              <a:ext uri="{FF2B5EF4-FFF2-40B4-BE49-F238E27FC236}">
                <a16:creationId xmlns:a16="http://schemas.microsoft.com/office/drawing/2014/main" id="{58E483F7-CE5D-4536-8862-B27505216E8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589930D-3FCF-4057-8E28-6714EBC84DF6}"/>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166249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7C2C8-24E6-48D3-832B-53F38850A5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9626E0-4046-4062-9EAA-56AE1F1620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916D6808-70F3-4E70-8339-BEAE07BA7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3F37-C657-4062-8C0C-AB62C245CCD5}"/>
              </a:ext>
            </a:extLst>
          </p:cNvPr>
          <p:cNvSpPr>
            <a:spLocks noGrp="1"/>
          </p:cNvSpPr>
          <p:nvPr>
            <p:ph type="dt" sz="half" idx="10"/>
          </p:nvPr>
        </p:nvSpPr>
        <p:spPr/>
        <p:txBody>
          <a:bodyPr/>
          <a:lstStyle/>
          <a:p>
            <a:fld id="{487082B7-C8DE-4DDB-8004-D9ADF426C15D}" type="datetimeFigureOut">
              <a:rPr lang="en-GB" smtClean="0"/>
              <a:t>19/05/2022</a:t>
            </a:fld>
            <a:endParaRPr lang="en-GB" dirty="0"/>
          </a:p>
        </p:txBody>
      </p:sp>
      <p:sp>
        <p:nvSpPr>
          <p:cNvPr id="6" name="Footer Placeholder 5">
            <a:extLst>
              <a:ext uri="{FF2B5EF4-FFF2-40B4-BE49-F238E27FC236}">
                <a16:creationId xmlns:a16="http://schemas.microsoft.com/office/drawing/2014/main" id="{66C804B7-6F02-4CAC-A571-0A6B26809B31}"/>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869AC23-E2E2-445B-B2C3-9F6CAD397F31}"/>
              </a:ext>
            </a:extLst>
          </p:cNvPr>
          <p:cNvSpPr>
            <a:spLocks noGrp="1"/>
          </p:cNvSpPr>
          <p:nvPr>
            <p:ph type="sldNum" sz="quarter" idx="12"/>
          </p:nvPr>
        </p:nvSpPr>
        <p:spPr/>
        <p:txBody>
          <a:bodyPr/>
          <a:lstStyle/>
          <a:p>
            <a:fld id="{A40D470D-CFB2-4FE6-9E05-91CCE55BA34C}" type="slidenum">
              <a:rPr lang="en-GB" smtClean="0"/>
              <a:t>‹nr.›</a:t>
            </a:fld>
            <a:endParaRPr lang="en-GB" dirty="0"/>
          </a:p>
        </p:txBody>
      </p:sp>
    </p:spTree>
    <p:extLst>
      <p:ext uri="{BB962C8B-B14F-4D97-AF65-F5344CB8AC3E}">
        <p14:creationId xmlns:p14="http://schemas.microsoft.com/office/powerpoint/2010/main" val="395887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C5A261-1BDE-4B64-B8CA-A024B73BB6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59B079-AA04-4C69-95D1-BEB37C3FCD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3BDDF0-8400-4095-ACAB-5BC2BF1506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082B7-C8DE-4DDB-8004-D9ADF426C15D}" type="datetimeFigureOut">
              <a:rPr lang="en-GB" smtClean="0"/>
              <a:t>19/05/2022</a:t>
            </a:fld>
            <a:endParaRPr lang="en-GB" dirty="0"/>
          </a:p>
        </p:txBody>
      </p:sp>
      <p:sp>
        <p:nvSpPr>
          <p:cNvPr id="5" name="Footer Placeholder 4">
            <a:extLst>
              <a:ext uri="{FF2B5EF4-FFF2-40B4-BE49-F238E27FC236}">
                <a16:creationId xmlns:a16="http://schemas.microsoft.com/office/drawing/2014/main" id="{C32F86F1-4990-4913-B373-887F1F796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AA027B7-B555-4742-B186-DD9A82BFBE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D470D-CFB2-4FE6-9E05-91CCE55BA34C}" type="slidenum">
              <a:rPr lang="en-GB" smtClean="0"/>
              <a:t>‹nr.›</a:t>
            </a:fld>
            <a:endParaRPr lang="en-GB" dirty="0"/>
          </a:p>
        </p:txBody>
      </p:sp>
    </p:spTree>
    <p:extLst>
      <p:ext uri="{BB962C8B-B14F-4D97-AF65-F5344CB8AC3E}">
        <p14:creationId xmlns:p14="http://schemas.microsoft.com/office/powerpoint/2010/main" val="152391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617D17FB-975C-487E-8519-38E547609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BA104F54-763B-4F83-8250-DFFE789BAE39}"/>
              </a:ext>
            </a:extLst>
          </p:cNvPr>
          <p:cNvPicPr>
            <a:picLocks noChangeAspect="1"/>
          </p:cNvPicPr>
          <p:nvPr/>
        </p:nvPicPr>
        <p:blipFill>
          <a:blip r:embed="rId2"/>
          <a:stretch>
            <a:fillRect/>
          </a:stretch>
        </p:blipFill>
        <p:spPr>
          <a:xfrm>
            <a:off x="6038149" y="787161"/>
            <a:ext cx="5702113" cy="1667867"/>
          </a:xfrm>
          <a:prstGeom prst="rect">
            <a:avLst/>
          </a:prstGeom>
        </p:spPr>
      </p:pic>
      <p:sp>
        <p:nvSpPr>
          <p:cNvPr id="10" name="TextBox 9">
            <a:extLst>
              <a:ext uri="{FF2B5EF4-FFF2-40B4-BE49-F238E27FC236}">
                <a16:creationId xmlns:a16="http://schemas.microsoft.com/office/drawing/2014/main" id="{DFA0EF5E-A7E6-4CA5-A075-E962D0EFA46C}"/>
              </a:ext>
            </a:extLst>
          </p:cNvPr>
          <p:cNvSpPr txBox="1"/>
          <p:nvPr/>
        </p:nvSpPr>
        <p:spPr>
          <a:xfrm>
            <a:off x="7315432" y="4718556"/>
            <a:ext cx="4890167" cy="830997"/>
          </a:xfrm>
          <a:prstGeom prst="rect">
            <a:avLst/>
          </a:prstGeom>
          <a:noFill/>
        </p:spPr>
        <p:txBody>
          <a:bodyPr wrap="square" rtlCol="0">
            <a:spAutoFit/>
          </a:bodyPr>
          <a:lstStyle/>
          <a:p>
            <a:r>
              <a:rPr lang="da-DK" dirty="0">
                <a:solidFill>
                  <a:srgbClr val="0070C0"/>
                </a:solidFill>
              </a:rPr>
              <a:t>Spørgsmål og forslag fra beboerne på Katrinedal</a:t>
            </a:r>
          </a:p>
          <a:p>
            <a:endParaRPr lang="da-DK" dirty="0">
              <a:solidFill>
                <a:srgbClr val="0070C0"/>
              </a:solidFill>
            </a:endParaRPr>
          </a:p>
          <a:p>
            <a:pPr algn="ctr"/>
            <a:r>
              <a:rPr lang="da-DK" sz="1200" dirty="0">
                <a:solidFill>
                  <a:srgbClr val="0070C0"/>
                </a:solidFill>
              </a:rPr>
              <a:t>Borgermøde d. 5 maj kl. 17:00</a:t>
            </a:r>
            <a:endParaRPr lang="en-GB" sz="1200" dirty="0">
              <a:solidFill>
                <a:srgbClr val="0070C0"/>
              </a:solidFill>
            </a:endParaRPr>
          </a:p>
        </p:txBody>
      </p:sp>
      <p:sp>
        <p:nvSpPr>
          <p:cNvPr id="13" name="TextBox 12">
            <a:extLst>
              <a:ext uri="{FF2B5EF4-FFF2-40B4-BE49-F238E27FC236}">
                <a16:creationId xmlns:a16="http://schemas.microsoft.com/office/drawing/2014/main" id="{E819513B-2112-4D9E-BAF3-50C0083F58CF}"/>
              </a:ext>
            </a:extLst>
          </p:cNvPr>
          <p:cNvSpPr txBox="1"/>
          <p:nvPr/>
        </p:nvSpPr>
        <p:spPr>
          <a:xfrm>
            <a:off x="6096000" y="2455028"/>
            <a:ext cx="4156132" cy="400110"/>
          </a:xfrm>
          <a:prstGeom prst="rect">
            <a:avLst/>
          </a:prstGeom>
          <a:noFill/>
        </p:spPr>
        <p:txBody>
          <a:bodyPr wrap="square" rtlCol="0">
            <a:spAutoFit/>
          </a:bodyPr>
          <a:lstStyle/>
          <a:p>
            <a:r>
              <a:rPr lang="da-DK" sz="1000" dirty="0">
                <a:solidFill>
                  <a:schemeClr val="bg1"/>
                </a:solidFill>
              </a:rPr>
              <a:t>Ansøgning fra Energinet sendt til Holbæk Kommune 11 januar</a:t>
            </a:r>
            <a:r>
              <a:rPr lang="da-DK" sz="1000" dirty="0"/>
              <a:t>til Holbæk kommune d. 11 januar</a:t>
            </a:r>
            <a:endParaRPr lang="en-GB" sz="1000" dirty="0"/>
          </a:p>
        </p:txBody>
      </p:sp>
      <p:pic>
        <p:nvPicPr>
          <p:cNvPr id="17" name="Picture 16">
            <a:extLst>
              <a:ext uri="{FF2B5EF4-FFF2-40B4-BE49-F238E27FC236}">
                <a16:creationId xmlns:a16="http://schemas.microsoft.com/office/drawing/2014/main" id="{09052AF2-E484-414D-8E30-38619C0B7AD9}"/>
              </a:ext>
            </a:extLst>
          </p:cNvPr>
          <p:cNvPicPr>
            <a:picLocks noChangeAspect="1"/>
          </p:cNvPicPr>
          <p:nvPr/>
        </p:nvPicPr>
        <p:blipFill>
          <a:blip r:embed="rId3"/>
          <a:stretch>
            <a:fillRect/>
          </a:stretch>
        </p:blipFill>
        <p:spPr>
          <a:xfrm>
            <a:off x="283970" y="1845406"/>
            <a:ext cx="5684082" cy="3166709"/>
          </a:xfrm>
          <a:prstGeom prst="rect">
            <a:avLst/>
          </a:prstGeom>
        </p:spPr>
      </p:pic>
    </p:spTree>
    <p:extLst>
      <p:ext uri="{BB962C8B-B14F-4D97-AF65-F5344CB8AC3E}">
        <p14:creationId xmlns:p14="http://schemas.microsoft.com/office/powerpoint/2010/main" val="33964945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A38A4B-2BE6-4AA5-A5A1-6351FCCAB571}"/>
              </a:ext>
            </a:extLst>
          </p:cNvPr>
          <p:cNvPicPr>
            <a:picLocks noChangeAspect="1"/>
          </p:cNvPicPr>
          <p:nvPr/>
        </p:nvPicPr>
        <p:blipFill>
          <a:blip r:embed="rId2"/>
          <a:stretch>
            <a:fillRect/>
          </a:stretch>
        </p:blipFill>
        <p:spPr>
          <a:xfrm>
            <a:off x="238353" y="2349368"/>
            <a:ext cx="5857647" cy="3911051"/>
          </a:xfrm>
          <a:prstGeom prst="rect">
            <a:avLst/>
          </a:prstGeom>
        </p:spPr>
      </p:pic>
      <p:pic>
        <p:nvPicPr>
          <p:cNvPr id="7" name="Picture 6">
            <a:extLst>
              <a:ext uri="{FF2B5EF4-FFF2-40B4-BE49-F238E27FC236}">
                <a16:creationId xmlns:a16="http://schemas.microsoft.com/office/drawing/2014/main" id="{721AC660-0D16-4B24-90EA-27F75CDF1268}"/>
              </a:ext>
            </a:extLst>
          </p:cNvPr>
          <p:cNvPicPr>
            <a:picLocks noChangeAspect="1"/>
          </p:cNvPicPr>
          <p:nvPr/>
        </p:nvPicPr>
        <p:blipFill>
          <a:blip r:embed="rId3"/>
          <a:stretch>
            <a:fillRect/>
          </a:stretch>
        </p:blipFill>
        <p:spPr>
          <a:xfrm>
            <a:off x="140898" y="132019"/>
            <a:ext cx="6420235" cy="2217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EE4AC02-A4DA-44A6-87B6-9E90EDC325D8}"/>
              </a:ext>
            </a:extLst>
          </p:cNvPr>
          <p:cNvPicPr>
            <a:picLocks noChangeAspect="1"/>
          </p:cNvPicPr>
          <p:nvPr/>
        </p:nvPicPr>
        <p:blipFill>
          <a:blip r:embed="rId4"/>
          <a:stretch>
            <a:fillRect/>
          </a:stretch>
        </p:blipFill>
        <p:spPr>
          <a:xfrm>
            <a:off x="5338081" y="2167445"/>
            <a:ext cx="6773659" cy="2523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2370912B-FAA2-4F46-AF6E-83EAD7931C23}"/>
              </a:ext>
            </a:extLst>
          </p:cNvPr>
          <p:cNvSpPr txBox="1"/>
          <p:nvPr/>
        </p:nvSpPr>
        <p:spPr>
          <a:xfrm>
            <a:off x="6193455" y="4813869"/>
            <a:ext cx="5918285" cy="2308324"/>
          </a:xfrm>
          <a:prstGeom prst="rect">
            <a:avLst/>
          </a:prstGeom>
          <a:noFill/>
        </p:spPr>
        <p:txBody>
          <a:bodyPr wrap="square" rtlCol="0">
            <a:spAutoFit/>
          </a:bodyPr>
          <a:lstStyle/>
          <a:p>
            <a:r>
              <a:rPr lang="da-DK" sz="1400" dirty="0">
                <a:solidFill>
                  <a:srgbClr val="FF0000"/>
                </a:solidFill>
              </a:rPr>
              <a:t>Spørgsmål:</a:t>
            </a:r>
          </a:p>
          <a:p>
            <a:pPr marL="285750" indent="-285750">
              <a:buFont typeface="Arial" panose="020B0604020202020204" pitchFamily="34" charset="0"/>
              <a:buChar char="•"/>
            </a:pPr>
            <a:r>
              <a:rPr lang="da-DK" sz="1400" dirty="0"/>
              <a:t>Hvad har tankegangen været omkring de 2 alternative placeringer. Begge alternativer ville generer at ejendomme skulle opkøbes og mange beboer ville få frarøvet deres udsigt. Det ser mere ud som om at de røde forslag er for at tvinge beboerne til at vælge den blå – hvis ikke, så får I en af de røde</a:t>
            </a:r>
          </a:p>
          <a:p>
            <a:pPr marL="285750" indent="-285750">
              <a:buFont typeface="Arial" panose="020B0604020202020204" pitchFamily="34" charset="0"/>
              <a:buChar char="•"/>
            </a:pPr>
            <a:r>
              <a:rPr lang="da-DK" sz="1400" dirty="0"/>
              <a:t>Er der nogle der har været i området for at se på mulige løsninger</a:t>
            </a:r>
          </a:p>
          <a:p>
            <a:pPr marL="742950" lvl="1" indent="-285750">
              <a:buFont typeface="Arial" panose="020B0604020202020204" pitchFamily="34" charset="0"/>
              <a:buChar char="•"/>
            </a:pPr>
            <a:r>
              <a:rPr lang="da-DK" sz="1400" dirty="0"/>
              <a:t>Har Energinet været ud at se på området</a:t>
            </a:r>
          </a:p>
          <a:p>
            <a:pPr marL="742950" lvl="1" indent="-285750">
              <a:buFont typeface="Arial" panose="020B0604020202020204" pitchFamily="34" charset="0"/>
              <a:buChar char="•"/>
            </a:pPr>
            <a:r>
              <a:rPr lang="da-DK" sz="1400" dirty="0"/>
              <a:t>Har kommunalbestyrelsen været ude at se på området</a:t>
            </a:r>
          </a:p>
          <a:p>
            <a:pPr marL="285750" indent="-285750">
              <a:buFont typeface="Arial" panose="020B0604020202020204" pitchFamily="34" charset="0"/>
              <a:buChar char="•"/>
            </a:pPr>
            <a:r>
              <a:rPr lang="da-DK" sz="1400" dirty="0"/>
              <a:t>Hvorfor er det essentielt at den nye station placeres i umiddelbart nærhed</a:t>
            </a:r>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25699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329E41-ACBD-4CD4-AE8A-340D8E4B78C9}"/>
              </a:ext>
            </a:extLst>
          </p:cNvPr>
          <p:cNvPicPr>
            <a:picLocks noGrp="1" noChangeAspect="1"/>
          </p:cNvPicPr>
          <p:nvPr>
            <p:ph idx="1"/>
          </p:nvPr>
        </p:nvPicPr>
        <p:blipFill>
          <a:blip r:embed="rId2"/>
          <a:stretch>
            <a:fillRect/>
          </a:stretch>
        </p:blipFill>
        <p:spPr>
          <a:xfrm>
            <a:off x="357536" y="107176"/>
            <a:ext cx="7567264" cy="5210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0CD22747-AEEA-43EB-8331-22CCB2BC5F07}"/>
              </a:ext>
            </a:extLst>
          </p:cNvPr>
          <p:cNvSpPr txBox="1"/>
          <p:nvPr/>
        </p:nvSpPr>
        <p:spPr>
          <a:xfrm>
            <a:off x="515389" y="5365829"/>
            <a:ext cx="9069185" cy="1384995"/>
          </a:xfrm>
          <a:prstGeom prst="rect">
            <a:avLst/>
          </a:prstGeom>
          <a:noFill/>
        </p:spPr>
        <p:txBody>
          <a:bodyPr wrap="square" rtlCol="0">
            <a:spAutoFit/>
          </a:bodyPr>
          <a:lstStyle/>
          <a:p>
            <a:r>
              <a:rPr lang="da-DK" sz="1400" dirty="0">
                <a:solidFill>
                  <a:srgbClr val="FF0000"/>
                </a:solidFill>
              </a:rPr>
              <a:t>Spørgsmål:</a:t>
            </a:r>
          </a:p>
          <a:p>
            <a:r>
              <a:rPr lang="da-DK" sz="1400" b="1" dirty="0"/>
              <a:t>Hvad betyder en sanering</a:t>
            </a:r>
          </a:p>
          <a:p>
            <a:pPr marL="285750" indent="-285750">
              <a:buFont typeface="Arial" panose="020B0604020202020204" pitchFamily="34" charset="0"/>
              <a:buChar char="•"/>
            </a:pPr>
            <a:r>
              <a:rPr lang="da-DK" sz="1400" dirty="0"/>
              <a:t>Bliver alt udstyr fjernet fra området</a:t>
            </a:r>
          </a:p>
          <a:p>
            <a:pPr marL="285750" indent="-285750">
              <a:buFont typeface="Arial" panose="020B0604020202020204" pitchFamily="34" charset="0"/>
              <a:buChar char="•"/>
            </a:pPr>
            <a:r>
              <a:rPr lang="da-DK" sz="1400" dirty="0"/>
              <a:t>Bliver det et område med kun græs</a:t>
            </a:r>
          </a:p>
          <a:p>
            <a:pPr marL="285750" indent="-285750">
              <a:buFont typeface="Arial" panose="020B0604020202020204" pitchFamily="34" charset="0"/>
              <a:buChar char="•"/>
            </a:pPr>
            <a:r>
              <a:rPr lang="da-DK" sz="1400" dirty="0"/>
              <a:t>Bliver området beplantet igen.</a:t>
            </a:r>
          </a:p>
          <a:p>
            <a:pPr marL="285750" indent="-285750">
              <a:buFont typeface="Arial" panose="020B0604020202020204" pitchFamily="34" charset="0"/>
              <a:buChar char="•"/>
            </a:pPr>
            <a:r>
              <a:rPr lang="da-DK" sz="1400" dirty="0"/>
              <a:t>Er der sikkerhed for at Andel som ejer området ikke udbygger deres udstyr på det saneret område</a:t>
            </a:r>
            <a:endParaRPr lang="en-GB" sz="1400" dirty="0"/>
          </a:p>
        </p:txBody>
      </p:sp>
      <p:pic>
        <p:nvPicPr>
          <p:cNvPr id="4" name="Picture 3">
            <a:extLst>
              <a:ext uri="{FF2B5EF4-FFF2-40B4-BE49-F238E27FC236}">
                <a16:creationId xmlns:a16="http://schemas.microsoft.com/office/drawing/2014/main" id="{9FB2E031-8390-44D2-A0A2-7F8D1D162A9B}"/>
              </a:ext>
            </a:extLst>
          </p:cNvPr>
          <p:cNvPicPr>
            <a:picLocks noChangeAspect="1"/>
          </p:cNvPicPr>
          <p:nvPr/>
        </p:nvPicPr>
        <p:blipFill>
          <a:blip r:embed="rId3"/>
          <a:stretch>
            <a:fillRect/>
          </a:stretch>
        </p:blipFill>
        <p:spPr>
          <a:xfrm>
            <a:off x="8256231" y="1503142"/>
            <a:ext cx="1681231" cy="1508551"/>
          </a:xfrm>
          <a:prstGeom prst="rect">
            <a:avLst/>
          </a:prstGeom>
          <a:ln w="28575">
            <a:solidFill>
              <a:schemeClr val="tx1"/>
            </a:solidFill>
          </a:ln>
        </p:spPr>
      </p:pic>
      <p:pic>
        <p:nvPicPr>
          <p:cNvPr id="3" name="Picture 2">
            <a:extLst>
              <a:ext uri="{FF2B5EF4-FFF2-40B4-BE49-F238E27FC236}">
                <a16:creationId xmlns:a16="http://schemas.microsoft.com/office/drawing/2014/main" id="{9B1DB18B-5952-417F-AA4C-1A299DD5D8A8}"/>
              </a:ext>
            </a:extLst>
          </p:cNvPr>
          <p:cNvPicPr>
            <a:picLocks noChangeAspect="1"/>
          </p:cNvPicPr>
          <p:nvPr/>
        </p:nvPicPr>
        <p:blipFill>
          <a:blip r:embed="rId4"/>
          <a:stretch>
            <a:fillRect/>
          </a:stretch>
        </p:blipFill>
        <p:spPr>
          <a:xfrm>
            <a:off x="10091987" y="383684"/>
            <a:ext cx="1839298" cy="1508551"/>
          </a:xfrm>
          <a:prstGeom prst="rect">
            <a:avLst/>
          </a:prstGeom>
          <a:ln w="28575">
            <a:solidFill>
              <a:schemeClr val="tx1"/>
            </a:solidFill>
          </a:ln>
        </p:spPr>
      </p:pic>
      <p:sp>
        <p:nvSpPr>
          <p:cNvPr id="8" name="TextBox 7">
            <a:extLst>
              <a:ext uri="{FF2B5EF4-FFF2-40B4-BE49-F238E27FC236}">
                <a16:creationId xmlns:a16="http://schemas.microsoft.com/office/drawing/2014/main" id="{DAEBB149-659A-43F9-879A-81D575AB1921}"/>
              </a:ext>
            </a:extLst>
          </p:cNvPr>
          <p:cNvSpPr txBox="1"/>
          <p:nvPr/>
        </p:nvSpPr>
        <p:spPr>
          <a:xfrm>
            <a:off x="8060910" y="3312226"/>
            <a:ext cx="4062153" cy="1815882"/>
          </a:xfrm>
          <a:prstGeom prst="rect">
            <a:avLst/>
          </a:prstGeom>
          <a:noFill/>
          <a:ln w="28575">
            <a:solidFill>
              <a:schemeClr val="tx1"/>
            </a:solidFill>
          </a:ln>
        </p:spPr>
        <p:txBody>
          <a:bodyPr wrap="square" rtlCol="0">
            <a:spAutoFit/>
          </a:bodyPr>
          <a:lstStyle/>
          <a:p>
            <a:r>
              <a:rPr lang="da-DK" sz="1400" dirty="0"/>
              <a:t>Her er eksempler på hvordan afskærmningen/beplantning er mishandlet gennem tiden, som derved giver støj til nærmeste naboer, ligeledes skemmer det området voldsomt</a:t>
            </a:r>
          </a:p>
          <a:p>
            <a:r>
              <a:rPr lang="da-DK" sz="1400" dirty="0"/>
              <a:t>De 2 små billeder er fra sidst i 80 og det store er som det ser ud i dag. Området er løbende fra 2008 blevet kraftigt beskåret, - hvor til, der i dag ingen støjdæmpende beplantning er. </a:t>
            </a:r>
            <a:endParaRPr lang="en-GB" sz="1400" dirty="0"/>
          </a:p>
        </p:txBody>
      </p:sp>
    </p:spTree>
    <p:extLst>
      <p:ext uri="{BB962C8B-B14F-4D97-AF65-F5344CB8AC3E}">
        <p14:creationId xmlns:p14="http://schemas.microsoft.com/office/powerpoint/2010/main" val="421777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BFF42A-1FD0-49D8-A2C6-0A559D437D36}"/>
              </a:ext>
            </a:extLst>
          </p:cNvPr>
          <p:cNvSpPr txBox="1"/>
          <p:nvPr/>
        </p:nvSpPr>
        <p:spPr>
          <a:xfrm>
            <a:off x="6687127" y="4063349"/>
            <a:ext cx="3839886" cy="2308324"/>
          </a:xfrm>
          <a:prstGeom prst="rect">
            <a:avLst/>
          </a:prstGeom>
          <a:noFill/>
        </p:spPr>
        <p:txBody>
          <a:bodyPr wrap="square" rtlCol="0">
            <a:spAutoFit/>
          </a:bodyPr>
          <a:lstStyle/>
          <a:p>
            <a:r>
              <a:rPr lang="da-DK" sz="1600" dirty="0">
                <a:solidFill>
                  <a:srgbClr val="FF0000"/>
                </a:solidFill>
              </a:rPr>
              <a:t>Spørgsmål:</a:t>
            </a:r>
          </a:p>
          <a:p>
            <a:r>
              <a:rPr lang="da-DK" sz="1600" dirty="0"/>
              <a:t>Er den eneste grund til at luftledningerne og masterne fjernes at det vil gøre området pænere, eller er det et forsøg på kompentation.........</a:t>
            </a:r>
          </a:p>
          <a:p>
            <a:r>
              <a:rPr lang="da-DK" sz="1600" dirty="0"/>
              <a:t>Ledningerne på strækningen fra stationen mod Asnæsværket og Kirkeskovgård blev udskiftet for 2 år siden, så det er ikke pågrund af vedligehold</a:t>
            </a:r>
            <a:endParaRPr lang="en-GB" sz="1600" dirty="0"/>
          </a:p>
        </p:txBody>
      </p:sp>
      <p:pic>
        <p:nvPicPr>
          <p:cNvPr id="9" name="Picture 8">
            <a:extLst>
              <a:ext uri="{FF2B5EF4-FFF2-40B4-BE49-F238E27FC236}">
                <a16:creationId xmlns:a16="http://schemas.microsoft.com/office/drawing/2014/main" id="{B6436C84-76AC-4D4E-94A6-CEFB1920DE6C}"/>
              </a:ext>
            </a:extLst>
          </p:cNvPr>
          <p:cNvPicPr>
            <a:picLocks noChangeAspect="1"/>
          </p:cNvPicPr>
          <p:nvPr/>
        </p:nvPicPr>
        <p:blipFill>
          <a:blip r:embed="rId2"/>
          <a:stretch>
            <a:fillRect/>
          </a:stretch>
        </p:blipFill>
        <p:spPr>
          <a:xfrm>
            <a:off x="647410" y="1310892"/>
            <a:ext cx="5348943" cy="5202798"/>
          </a:xfrm>
          <a:prstGeom prst="rect">
            <a:avLst/>
          </a:prstGeom>
        </p:spPr>
      </p:pic>
      <p:pic>
        <p:nvPicPr>
          <p:cNvPr id="5" name="Picture 4">
            <a:extLst>
              <a:ext uri="{FF2B5EF4-FFF2-40B4-BE49-F238E27FC236}">
                <a16:creationId xmlns:a16="http://schemas.microsoft.com/office/drawing/2014/main" id="{3CABC339-C105-4B0C-931B-AE549792FB4C}"/>
              </a:ext>
            </a:extLst>
          </p:cNvPr>
          <p:cNvPicPr>
            <a:picLocks noChangeAspect="1"/>
          </p:cNvPicPr>
          <p:nvPr/>
        </p:nvPicPr>
        <p:blipFill>
          <a:blip r:embed="rId3"/>
          <a:stretch>
            <a:fillRect/>
          </a:stretch>
        </p:blipFill>
        <p:spPr>
          <a:xfrm>
            <a:off x="5040187" y="128198"/>
            <a:ext cx="7034615" cy="3204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938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63ABED-CF83-4AA0-AEBE-692D5A79AF1B}"/>
              </a:ext>
            </a:extLst>
          </p:cNvPr>
          <p:cNvPicPr>
            <a:picLocks noChangeAspect="1"/>
          </p:cNvPicPr>
          <p:nvPr/>
        </p:nvPicPr>
        <p:blipFill>
          <a:blip r:embed="rId2"/>
          <a:stretch>
            <a:fillRect/>
          </a:stretch>
        </p:blipFill>
        <p:spPr>
          <a:xfrm>
            <a:off x="757156" y="331528"/>
            <a:ext cx="6695914" cy="6510773"/>
          </a:xfrm>
          <a:prstGeom prst="rect">
            <a:avLst/>
          </a:prstGeom>
        </p:spPr>
      </p:pic>
      <p:sp>
        <p:nvSpPr>
          <p:cNvPr id="4" name="TextBox 3">
            <a:extLst>
              <a:ext uri="{FF2B5EF4-FFF2-40B4-BE49-F238E27FC236}">
                <a16:creationId xmlns:a16="http://schemas.microsoft.com/office/drawing/2014/main" id="{F8F12557-8986-4DA8-A484-113C9F1E04BD}"/>
              </a:ext>
            </a:extLst>
          </p:cNvPr>
          <p:cNvSpPr txBox="1"/>
          <p:nvPr/>
        </p:nvSpPr>
        <p:spPr>
          <a:xfrm>
            <a:off x="2451457" y="-37804"/>
            <a:ext cx="4024158" cy="369332"/>
          </a:xfrm>
          <a:prstGeom prst="rect">
            <a:avLst/>
          </a:prstGeom>
          <a:noFill/>
        </p:spPr>
        <p:txBody>
          <a:bodyPr wrap="square" rtlCol="0">
            <a:spAutoFit/>
          </a:bodyPr>
          <a:lstStyle/>
          <a:p>
            <a:r>
              <a:rPr lang="da-DK" dirty="0"/>
              <a:t>Forslag 1 fra beboerne på Katrinedal</a:t>
            </a:r>
            <a:endParaRPr lang="en-GB" dirty="0"/>
          </a:p>
        </p:txBody>
      </p:sp>
      <p:pic>
        <p:nvPicPr>
          <p:cNvPr id="7" name="Picture 6">
            <a:extLst>
              <a:ext uri="{FF2B5EF4-FFF2-40B4-BE49-F238E27FC236}">
                <a16:creationId xmlns:a16="http://schemas.microsoft.com/office/drawing/2014/main" id="{42CF07D7-3582-4ADC-AF0C-9BCD894A4523}"/>
              </a:ext>
            </a:extLst>
          </p:cNvPr>
          <p:cNvPicPr>
            <a:picLocks noChangeAspect="1"/>
          </p:cNvPicPr>
          <p:nvPr/>
        </p:nvPicPr>
        <p:blipFill>
          <a:blip r:embed="rId3"/>
          <a:stretch>
            <a:fillRect/>
          </a:stretch>
        </p:blipFill>
        <p:spPr>
          <a:xfrm>
            <a:off x="4257135" y="1382648"/>
            <a:ext cx="419136" cy="883997"/>
          </a:xfrm>
          <a:prstGeom prst="rect">
            <a:avLst/>
          </a:prstGeom>
        </p:spPr>
      </p:pic>
      <p:pic>
        <p:nvPicPr>
          <p:cNvPr id="9" name="Picture 8">
            <a:extLst>
              <a:ext uri="{FF2B5EF4-FFF2-40B4-BE49-F238E27FC236}">
                <a16:creationId xmlns:a16="http://schemas.microsoft.com/office/drawing/2014/main" id="{E56473FE-420D-4354-AE40-D2A0081915AF}"/>
              </a:ext>
            </a:extLst>
          </p:cNvPr>
          <p:cNvPicPr>
            <a:picLocks noChangeAspect="1"/>
          </p:cNvPicPr>
          <p:nvPr/>
        </p:nvPicPr>
        <p:blipFill>
          <a:blip r:embed="rId3"/>
          <a:stretch>
            <a:fillRect/>
          </a:stretch>
        </p:blipFill>
        <p:spPr>
          <a:xfrm>
            <a:off x="4249514" y="2000765"/>
            <a:ext cx="419136" cy="883997"/>
          </a:xfrm>
          <a:prstGeom prst="rect">
            <a:avLst/>
          </a:prstGeom>
        </p:spPr>
      </p:pic>
      <p:pic>
        <p:nvPicPr>
          <p:cNvPr id="13" name="Picture 12">
            <a:extLst>
              <a:ext uri="{FF2B5EF4-FFF2-40B4-BE49-F238E27FC236}">
                <a16:creationId xmlns:a16="http://schemas.microsoft.com/office/drawing/2014/main" id="{E3F5D3F3-D189-48CF-952B-69A85CBBE4EB}"/>
              </a:ext>
            </a:extLst>
          </p:cNvPr>
          <p:cNvPicPr>
            <a:picLocks noChangeAspect="1"/>
          </p:cNvPicPr>
          <p:nvPr/>
        </p:nvPicPr>
        <p:blipFill>
          <a:blip r:embed="rId4"/>
          <a:stretch>
            <a:fillRect/>
          </a:stretch>
        </p:blipFill>
        <p:spPr>
          <a:xfrm>
            <a:off x="4374619" y="3388337"/>
            <a:ext cx="259102" cy="670618"/>
          </a:xfrm>
          <a:prstGeom prst="rect">
            <a:avLst/>
          </a:prstGeom>
        </p:spPr>
      </p:pic>
      <p:pic>
        <p:nvPicPr>
          <p:cNvPr id="15" name="Picture 14">
            <a:extLst>
              <a:ext uri="{FF2B5EF4-FFF2-40B4-BE49-F238E27FC236}">
                <a16:creationId xmlns:a16="http://schemas.microsoft.com/office/drawing/2014/main" id="{DAA4A9A1-FC99-471F-97C1-401011547C6C}"/>
              </a:ext>
            </a:extLst>
          </p:cNvPr>
          <p:cNvPicPr>
            <a:picLocks noChangeAspect="1"/>
          </p:cNvPicPr>
          <p:nvPr/>
        </p:nvPicPr>
        <p:blipFill>
          <a:blip r:embed="rId5"/>
          <a:stretch>
            <a:fillRect/>
          </a:stretch>
        </p:blipFill>
        <p:spPr>
          <a:xfrm rot="20875923">
            <a:off x="3731527" y="3667766"/>
            <a:ext cx="861135" cy="525826"/>
          </a:xfrm>
          <a:prstGeom prst="rect">
            <a:avLst/>
          </a:prstGeom>
        </p:spPr>
      </p:pic>
      <p:pic>
        <p:nvPicPr>
          <p:cNvPr id="17" name="Picture 16">
            <a:extLst>
              <a:ext uri="{FF2B5EF4-FFF2-40B4-BE49-F238E27FC236}">
                <a16:creationId xmlns:a16="http://schemas.microsoft.com/office/drawing/2014/main" id="{6C61E914-6B8F-4BFF-A621-6CF95D04F22F}"/>
              </a:ext>
            </a:extLst>
          </p:cNvPr>
          <p:cNvPicPr>
            <a:picLocks noChangeAspect="1"/>
          </p:cNvPicPr>
          <p:nvPr/>
        </p:nvPicPr>
        <p:blipFill>
          <a:blip r:embed="rId6"/>
          <a:stretch>
            <a:fillRect/>
          </a:stretch>
        </p:blipFill>
        <p:spPr>
          <a:xfrm flipV="1">
            <a:off x="4257135" y="4182108"/>
            <a:ext cx="403895" cy="232772"/>
          </a:xfrm>
          <a:prstGeom prst="rect">
            <a:avLst/>
          </a:prstGeom>
        </p:spPr>
      </p:pic>
      <p:sp>
        <p:nvSpPr>
          <p:cNvPr id="18" name="Rectangle 17">
            <a:extLst>
              <a:ext uri="{FF2B5EF4-FFF2-40B4-BE49-F238E27FC236}">
                <a16:creationId xmlns:a16="http://schemas.microsoft.com/office/drawing/2014/main" id="{098AEB0F-2B35-443C-B6DF-344D71D058E1}"/>
              </a:ext>
            </a:extLst>
          </p:cNvPr>
          <p:cNvSpPr/>
          <p:nvPr/>
        </p:nvSpPr>
        <p:spPr>
          <a:xfrm rot="21249267">
            <a:off x="3840656" y="1411890"/>
            <a:ext cx="832959" cy="35988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Flowchart: Connector 18">
            <a:extLst>
              <a:ext uri="{FF2B5EF4-FFF2-40B4-BE49-F238E27FC236}">
                <a16:creationId xmlns:a16="http://schemas.microsoft.com/office/drawing/2014/main" id="{82085210-F628-413D-B4A2-A1315C8A4D72}"/>
              </a:ext>
            </a:extLst>
          </p:cNvPr>
          <p:cNvSpPr/>
          <p:nvPr/>
        </p:nvSpPr>
        <p:spPr>
          <a:xfrm>
            <a:off x="4061002" y="5302538"/>
            <a:ext cx="116379" cy="1090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Flowchart: Connector 21">
            <a:extLst>
              <a:ext uri="{FF2B5EF4-FFF2-40B4-BE49-F238E27FC236}">
                <a16:creationId xmlns:a16="http://schemas.microsoft.com/office/drawing/2014/main" id="{D7F01736-58F0-4023-B0E2-F4BF2091E681}"/>
              </a:ext>
            </a:extLst>
          </p:cNvPr>
          <p:cNvSpPr/>
          <p:nvPr/>
        </p:nvSpPr>
        <p:spPr>
          <a:xfrm>
            <a:off x="4886733" y="5022676"/>
            <a:ext cx="116379" cy="1090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Flowchart: Connector 22">
            <a:extLst>
              <a:ext uri="{FF2B5EF4-FFF2-40B4-BE49-F238E27FC236}">
                <a16:creationId xmlns:a16="http://schemas.microsoft.com/office/drawing/2014/main" id="{7F1AA5E1-8EDC-49C6-B7D5-10426AFC2CCD}"/>
              </a:ext>
            </a:extLst>
          </p:cNvPr>
          <p:cNvSpPr/>
          <p:nvPr/>
        </p:nvSpPr>
        <p:spPr>
          <a:xfrm>
            <a:off x="4258240" y="4657507"/>
            <a:ext cx="116379" cy="1090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lowchart: Connector 23">
            <a:extLst>
              <a:ext uri="{FF2B5EF4-FFF2-40B4-BE49-F238E27FC236}">
                <a16:creationId xmlns:a16="http://schemas.microsoft.com/office/drawing/2014/main" id="{E5A07B36-0EC9-4D68-8877-7C822E6ECB6D}"/>
              </a:ext>
            </a:extLst>
          </p:cNvPr>
          <p:cNvSpPr/>
          <p:nvPr/>
        </p:nvSpPr>
        <p:spPr>
          <a:xfrm>
            <a:off x="4466703" y="4695278"/>
            <a:ext cx="116379" cy="10905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72EF73BD-52CF-47FC-93B2-39FB75ADD443}"/>
              </a:ext>
            </a:extLst>
          </p:cNvPr>
          <p:cNvSpPr/>
          <p:nvPr/>
        </p:nvSpPr>
        <p:spPr>
          <a:xfrm rot="15633296">
            <a:off x="3191696" y="1723472"/>
            <a:ext cx="832959" cy="35988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C9944388-B82D-419B-8277-90C21E3EFFE4}"/>
              </a:ext>
            </a:extLst>
          </p:cNvPr>
          <p:cNvSpPr txBox="1"/>
          <p:nvPr/>
        </p:nvSpPr>
        <p:spPr>
          <a:xfrm>
            <a:off x="3944077" y="1488592"/>
            <a:ext cx="626115" cy="246221"/>
          </a:xfrm>
          <a:prstGeom prst="rect">
            <a:avLst/>
          </a:prstGeom>
          <a:noFill/>
        </p:spPr>
        <p:txBody>
          <a:bodyPr wrap="square" rtlCol="0">
            <a:spAutoFit/>
          </a:bodyPr>
          <a:lstStyle/>
          <a:p>
            <a:r>
              <a:rPr lang="da-DK" sz="1000" dirty="0"/>
              <a:t>Plac. 1</a:t>
            </a:r>
            <a:endParaRPr lang="en-GB" sz="1000" dirty="0"/>
          </a:p>
        </p:txBody>
      </p:sp>
      <p:sp>
        <p:nvSpPr>
          <p:cNvPr id="27" name="TextBox 26">
            <a:extLst>
              <a:ext uri="{FF2B5EF4-FFF2-40B4-BE49-F238E27FC236}">
                <a16:creationId xmlns:a16="http://schemas.microsoft.com/office/drawing/2014/main" id="{A4509ACE-8F6C-4FC6-A042-79E952F1B906}"/>
              </a:ext>
            </a:extLst>
          </p:cNvPr>
          <p:cNvSpPr txBox="1"/>
          <p:nvPr/>
        </p:nvSpPr>
        <p:spPr>
          <a:xfrm rot="15597472">
            <a:off x="3290597" y="1747349"/>
            <a:ext cx="626115" cy="246221"/>
          </a:xfrm>
          <a:prstGeom prst="rect">
            <a:avLst/>
          </a:prstGeom>
          <a:noFill/>
        </p:spPr>
        <p:txBody>
          <a:bodyPr wrap="square" rtlCol="0">
            <a:spAutoFit/>
          </a:bodyPr>
          <a:lstStyle/>
          <a:p>
            <a:r>
              <a:rPr lang="da-DK" sz="1000" dirty="0"/>
              <a:t>Plac. 2</a:t>
            </a:r>
            <a:endParaRPr lang="en-GB" sz="1000" dirty="0"/>
          </a:p>
        </p:txBody>
      </p:sp>
      <p:cxnSp>
        <p:nvCxnSpPr>
          <p:cNvPr id="29" name="Straight Connector 28">
            <a:extLst>
              <a:ext uri="{FF2B5EF4-FFF2-40B4-BE49-F238E27FC236}">
                <a16:creationId xmlns:a16="http://schemas.microsoft.com/office/drawing/2014/main" id="{5F73FBC2-7BAF-461D-B324-AF54292694B0}"/>
              </a:ext>
            </a:extLst>
          </p:cNvPr>
          <p:cNvCxnSpPr>
            <a:stCxn id="18" idx="2"/>
          </p:cNvCxnSpPr>
          <p:nvPr/>
        </p:nvCxnSpPr>
        <p:spPr>
          <a:xfrm>
            <a:off x="4275463" y="1770837"/>
            <a:ext cx="40966" cy="28866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860C99BD-9D46-4A55-8BB4-3C0B9BCF83BD}"/>
              </a:ext>
            </a:extLst>
          </p:cNvPr>
          <p:cNvPicPr>
            <a:picLocks noChangeAspect="1"/>
          </p:cNvPicPr>
          <p:nvPr/>
        </p:nvPicPr>
        <p:blipFill>
          <a:blip r:embed="rId7"/>
          <a:stretch>
            <a:fillRect/>
          </a:stretch>
        </p:blipFill>
        <p:spPr>
          <a:xfrm>
            <a:off x="4354393" y="2906645"/>
            <a:ext cx="266723" cy="594412"/>
          </a:xfrm>
          <a:prstGeom prst="rect">
            <a:avLst/>
          </a:prstGeom>
        </p:spPr>
      </p:pic>
      <p:cxnSp>
        <p:nvCxnSpPr>
          <p:cNvPr id="32" name="Straight Connector 31">
            <a:extLst>
              <a:ext uri="{FF2B5EF4-FFF2-40B4-BE49-F238E27FC236}">
                <a16:creationId xmlns:a16="http://schemas.microsoft.com/office/drawing/2014/main" id="{78360B16-BBC3-45D8-B8A1-810FA8ABF1DD}"/>
              </a:ext>
            </a:extLst>
          </p:cNvPr>
          <p:cNvCxnSpPr>
            <a:cxnSpLocks/>
          </p:cNvCxnSpPr>
          <p:nvPr/>
        </p:nvCxnSpPr>
        <p:spPr>
          <a:xfrm>
            <a:off x="4357576" y="4706729"/>
            <a:ext cx="167317" cy="218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1CFE007-19A7-4573-916B-A1559415BE21}"/>
              </a:ext>
            </a:extLst>
          </p:cNvPr>
          <p:cNvSpPr txBox="1"/>
          <p:nvPr/>
        </p:nvSpPr>
        <p:spPr>
          <a:xfrm>
            <a:off x="7518583" y="68946"/>
            <a:ext cx="4479543" cy="20313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buFont typeface="+mj-lt"/>
              <a:buAutoNum type="arabicPeriod"/>
            </a:pPr>
            <a:r>
              <a:rPr lang="da-DK" sz="1400" dirty="0">
                <a:solidFill>
                  <a:schemeClr val="tx1"/>
                </a:solidFill>
              </a:rPr>
              <a:t>Ny station flyttes til plac. 1 eller plac. 2</a:t>
            </a:r>
          </a:p>
          <a:p>
            <a:pPr marL="342900" indent="-342900">
              <a:buFont typeface="+mj-lt"/>
              <a:buAutoNum type="arabicPeriod"/>
            </a:pPr>
            <a:r>
              <a:rPr lang="da-DK" sz="1400" dirty="0">
                <a:solidFill>
                  <a:schemeClr val="tx1"/>
                </a:solidFill>
              </a:rPr>
              <a:t>Der kabellægges fra Ny station til eksisterne master på eksisterne station eller der kabellægges til mast 8  Asnæsværket-Torslunde og mast 1 Kirkeskovgårde-Torslunde</a:t>
            </a:r>
          </a:p>
          <a:p>
            <a:pPr marL="342900" indent="-342900">
              <a:buFont typeface="+mj-lt"/>
              <a:buAutoNum type="arabicPeriod"/>
            </a:pPr>
            <a:r>
              <a:rPr lang="da-DK" sz="1400" dirty="0">
                <a:solidFill>
                  <a:schemeClr val="tx1"/>
                </a:solidFill>
              </a:rPr>
              <a:t>Masterne 4,5,6,7,8 Asnæsværket-Torslunde bibeholdes</a:t>
            </a:r>
          </a:p>
          <a:p>
            <a:pPr marL="342900" indent="-342900">
              <a:buFont typeface="+mj-lt"/>
              <a:buAutoNum type="arabicPeriod"/>
            </a:pPr>
            <a:r>
              <a:rPr lang="da-DK" sz="1400" dirty="0">
                <a:solidFill>
                  <a:schemeClr val="tx1"/>
                </a:solidFill>
              </a:rPr>
              <a:t>Masterne 1,2,3 Kirkeskovgårde-Torslunde bibeholdes</a:t>
            </a:r>
          </a:p>
          <a:p>
            <a:pPr marL="342900" indent="-342900">
              <a:buFont typeface="+mj-lt"/>
              <a:buAutoNum type="arabicPeriod"/>
            </a:pPr>
            <a:r>
              <a:rPr lang="da-DK" sz="1400" dirty="0">
                <a:solidFill>
                  <a:schemeClr val="tx1"/>
                </a:solidFill>
              </a:rPr>
              <a:t>Masterne 5,6 Nr. Asmindrup-Torslunde bibeholdes.</a:t>
            </a:r>
            <a:endParaRPr lang="en-GB" sz="1400" dirty="0">
              <a:solidFill>
                <a:schemeClr val="tx1"/>
              </a:solidFill>
            </a:endParaRPr>
          </a:p>
        </p:txBody>
      </p:sp>
      <p:sp>
        <p:nvSpPr>
          <p:cNvPr id="38" name="TextBox 37">
            <a:extLst>
              <a:ext uri="{FF2B5EF4-FFF2-40B4-BE49-F238E27FC236}">
                <a16:creationId xmlns:a16="http://schemas.microsoft.com/office/drawing/2014/main" id="{7D08D680-B56D-4890-8526-C2CC72D3FAF7}"/>
              </a:ext>
            </a:extLst>
          </p:cNvPr>
          <p:cNvSpPr txBox="1"/>
          <p:nvPr/>
        </p:nvSpPr>
        <p:spPr>
          <a:xfrm>
            <a:off x="7518583" y="2166466"/>
            <a:ext cx="4490204" cy="2462213"/>
          </a:xfrm>
          <a:prstGeom prst="rect">
            <a:avLst/>
          </a:prstGeom>
          <a:noFill/>
          <a:ln w="28575">
            <a:solidFill>
              <a:schemeClr val="tx1"/>
            </a:solidFill>
          </a:ln>
        </p:spPr>
        <p:txBody>
          <a:bodyPr wrap="square" rtlCol="0">
            <a:spAutoFit/>
          </a:bodyPr>
          <a:lstStyle/>
          <a:p>
            <a:r>
              <a:rPr lang="da-DK" sz="1400" dirty="0">
                <a:solidFill>
                  <a:srgbClr val="FF0000"/>
                </a:solidFill>
              </a:rPr>
              <a:t>Begrundelse:</a:t>
            </a:r>
          </a:p>
          <a:p>
            <a:pPr marL="285750" indent="-285750">
              <a:buFont typeface="Arial" panose="020B0604020202020204" pitchFamily="34" charset="0"/>
              <a:buChar char="•"/>
            </a:pPr>
            <a:r>
              <a:rPr lang="da-DK" sz="1400" dirty="0"/>
              <a:t>Det gulmærkeret område bag Svinningegården mod Nord, er brugt til Solcelleanlæg og skæmmer området i forvejen. </a:t>
            </a:r>
          </a:p>
          <a:p>
            <a:pPr marL="285750" indent="-285750">
              <a:buFont typeface="Arial" panose="020B0604020202020204" pitchFamily="34" charset="0"/>
              <a:buChar char="•"/>
            </a:pPr>
            <a:r>
              <a:rPr lang="da-DK" sz="1400" dirty="0"/>
              <a:t>Stationen vil ikke kunne ses fra Maglebjerg på grund af solcellerne samt den beplantning der er omkring området.</a:t>
            </a:r>
          </a:p>
          <a:p>
            <a:pPr marL="285750" indent="-285750">
              <a:buFont typeface="Arial" panose="020B0604020202020204" pitchFamily="34" charset="0"/>
              <a:buChar char="•"/>
            </a:pPr>
            <a:r>
              <a:rPr lang="da-DK" sz="1400" dirty="0"/>
              <a:t>Placeringen vil påvirke et mindre antal husstande.</a:t>
            </a:r>
          </a:p>
          <a:p>
            <a:pPr marL="285750" indent="-285750">
              <a:buFont typeface="Arial" panose="020B0604020202020204" pitchFamily="34" charset="0"/>
              <a:buChar char="•"/>
            </a:pPr>
            <a:r>
              <a:rPr lang="da-DK" sz="1400" dirty="0"/>
              <a:t>Når der anlægges anlæg i landområderne, vil det være naturligt at samle de anlæg der bygges og ikke sprede dem ud over et større område.</a:t>
            </a:r>
          </a:p>
        </p:txBody>
      </p:sp>
      <p:cxnSp>
        <p:nvCxnSpPr>
          <p:cNvPr id="40" name="Straight Connector 39">
            <a:extLst>
              <a:ext uri="{FF2B5EF4-FFF2-40B4-BE49-F238E27FC236}">
                <a16:creationId xmlns:a16="http://schemas.microsoft.com/office/drawing/2014/main" id="{EBCC3166-87AB-44CD-A753-E978BBB6FD20}"/>
              </a:ext>
            </a:extLst>
          </p:cNvPr>
          <p:cNvCxnSpPr/>
          <p:nvPr/>
        </p:nvCxnSpPr>
        <p:spPr>
          <a:xfrm flipV="1">
            <a:off x="1970116" y="331528"/>
            <a:ext cx="2346313" cy="22542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9C068E5-C491-4DB3-8713-1D791495D479}"/>
              </a:ext>
            </a:extLst>
          </p:cNvPr>
          <p:cNvCxnSpPr>
            <a:cxnSpLocks/>
          </p:cNvCxnSpPr>
          <p:nvPr/>
        </p:nvCxnSpPr>
        <p:spPr>
          <a:xfrm>
            <a:off x="1970116" y="556953"/>
            <a:ext cx="207819" cy="131350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C4FC5C-4611-41AC-B001-1D333BA867F6}"/>
              </a:ext>
            </a:extLst>
          </p:cNvPr>
          <p:cNvCxnSpPr>
            <a:cxnSpLocks/>
          </p:cNvCxnSpPr>
          <p:nvPr/>
        </p:nvCxnSpPr>
        <p:spPr>
          <a:xfrm flipV="1">
            <a:off x="2094921" y="1450565"/>
            <a:ext cx="1295974" cy="37353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EA021F-835F-49C9-9637-F51D245B223D}"/>
              </a:ext>
            </a:extLst>
          </p:cNvPr>
          <p:cNvCxnSpPr>
            <a:cxnSpLocks/>
          </p:cNvCxnSpPr>
          <p:nvPr/>
        </p:nvCxnSpPr>
        <p:spPr>
          <a:xfrm flipV="1">
            <a:off x="3390895" y="1287909"/>
            <a:ext cx="933155" cy="16265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E443B2-809D-4E1F-9797-CEAA8D90CD38}"/>
              </a:ext>
            </a:extLst>
          </p:cNvPr>
          <p:cNvCxnSpPr>
            <a:cxnSpLocks/>
          </p:cNvCxnSpPr>
          <p:nvPr/>
        </p:nvCxnSpPr>
        <p:spPr>
          <a:xfrm flipH="1" flipV="1">
            <a:off x="4295946" y="357381"/>
            <a:ext cx="28105" cy="93922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570DF22-3B31-4341-A3E5-A0D5CDDE8361}"/>
              </a:ext>
            </a:extLst>
          </p:cNvPr>
          <p:cNvSpPr txBox="1"/>
          <p:nvPr/>
        </p:nvSpPr>
        <p:spPr>
          <a:xfrm>
            <a:off x="7534249" y="4729532"/>
            <a:ext cx="4504832" cy="2031325"/>
          </a:xfrm>
          <a:prstGeom prst="rect">
            <a:avLst/>
          </a:prstGeom>
          <a:noFill/>
          <a:ln w="28575">
            <a:solidFill>
              <a:schemeClr val="tx1"/>
            </a:solidFill>
          </a:ln>
        </p:spPr>
        <p:txBody>
          <a:bodyPr wrap="square" rtlCol="0">
            <a:spAutoFit/>
          </a:bodyPr>
          <a:lstStyle/>
          <a:p>
            <a:r>
              <a:rPr lang="da-DK" sz="1400" dirty="0">
                <a:solidFill>
                  <a:srgbClr val="FF0000"/>
                </a:solidFill>
              </a:rPr>
              <a:t>Anlægsudgifter:</a:t>
            </a:r>
          </a:p>
          <a:p>
            <a:r>
              <a:rPr lang="da-DK" sz="1400" dirty="0"/>
              <a:t>Der er selvfølgelig ikke lavet en beregning på forslaget, men en vurdering er at forslaget ikke vil koste betydeligt mere.</a:t>
            </a:r>
          </a:p>
          <a:p>
            <a:pPr marL="285750" indent="-285750">
              <a:buFont typeface="Arial" panose="020B0604020202020204" pitchFamily="34" charset="0"/>
              <a:buChar char="•"/>
            </a:pPr>
            <a:r>
              <a:rPr lang="da-DK" sz="1400" dirty="0"/>
              <a:t>Pris på stationen er den samme</a:t>
            </a:r>
          </a:p>
          <a:p>
            <a:pPr marL="285750" indent="-285750">
              <a:buFont typeface="Arial" panose="020B0604020202020204" pitchFamily="34" charset="0"/>
              <a:buChar char="•"/>
            </a:pPr>
            <a:r>
              <a:rPr lang="da-DK" sz="1400" dirty="0"/>
              <a:t>Der skal ikke graves eller lægges kabler mellem masterne 8 til 3 eller masterne 1 til 4</a:t>
            </a:r>
          </a:p>
          <a:p>
            <a:pPr marL="285750" indent="-285750">
              <a:buFont typeface="Arial" panose="020B0604020202020204" pitchFamily="34" charset="0"/>
              <a:buChar char="•"/>
            </a:pPr>
            <a:r>
              <a:rPr lang="da-DK" sz="1400" dirty="0"/>
              <a:t>Ekstra gravearbejde fra station til hovedvej</a:t>
            </a:r>
          </a:p>
          <a:p>
            <a:pPr marL="285750" indent="-285750">
              <a:buFont typeface="Arial" panose="020B0604020202020204" pitchFamily="34" charset="0"/>
              <a:buChar char="•"/>
            </a:pPr>
            <a:r>
              <a:rPr lang="da-DK" sz="1400" dirty="0"/>
              <a:t>Udgifter på længere kabler fra station til eksisterne station eller mast 8 og 1</a:t>
            </a:r>
          </a:p>
        </p:txBody>
      </p:sp>
      <p:cxnSp>
        <p:nvCxnSpPr>
          <p:cNvPr id="55" name="Straight Connector 54">
            <a:extLst>
              <a:ext uri="{FF2B5EF4-FFF2-40B4-BE49-F238E27FC236}">
                <a16:creationId xmlns:a16="http://schemas.microsoft.com/office/drawing/2014/main" id="{9C5EB0A1-44B6-4A8D-9FB7-AE09D2891F11}"/>
              </a:ext>
            </a:extLst>
          </p:cNvPr>
          <p:cNvCxnSpPr/>
          <p:nvPr/>
        </p:nvCxnSpPr>
        <p:spPr>
          <a:xfrm flipV="1">
            <a:off x="2122516" y="483928"/>
            <a:ext cx="2346313" cy="2254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5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F63405-76B2-46F2-8496-D4EB69E2CB28}"/>
              </a:ext>
            </a:extLst>
          </p:cNvPr>
          <p:cNvPicPr>
            <a:picLocks noGrp="1" noChangeAspect="1"/>
          </p:cNvPicPr>
          <p:nvPr>
            <p:ph idx="1"/>
          </p:nvPr>
        </p:nvPicPr>
        <p:blipFill>
          <a:blip r:embed="rId2"/>
          <a:stretch>
            <a:fillRect/>
          </a:stretch>
        </p:blipFill>
        <p:spPr>
          <a:xfrm>
            <a:off x="78393" y="449689"/>
            <a:ext cx="6869611" cy="5588123"/>
          </a:xfrm>
        </p:spPr>
      </p:pic>
      <p:sp>
        <p:nvSpPr>
          <p:cNvPr id="6" name="TextBox 5">
            <a:extLst>
              <a:ext uri="{FF2B5EF4-FFF2-40B4-BE49-F238E27FC236}">
                <a16:creationId xmlns:a16="http://schemas.microsoft.com/office/drawing/2014/main" id="{EDFA87CC-60CB-4160-8F78-38C555BF9609}"/>
              </a:ext>
            </a:extLst>
          </p:cNvPr>
          <p:cNvSpPr txBox="1"/>
          <p:nvPr/>
        </p:nvSpPr>
        <p:spPr>
          <a:xfrm>
            <a:off x="1755115" y="80357"/>
            <a:ext cx="5192889" cy="369332"/>
          </a:xfrm>
          <a:prstGeom prst="rect">
            <a:avLst/>
          </a:prstGeom>
          <a:noFill/>
        </p:spPr>
        <p:txBody>
          <a:bodyPr wrap="square" rtlCol="0">
            <a:spAutoFit/>
          </a:bodyPr>
          <a:lstStyle/>
          <a:p>
            <a:r>
              <a:rPr lang="da-DK" b="1" dirty="0"/>
              <a:t>Forslag 2 fra beboerne på Katrinedal</a:t>
            </a:r>
            <a:endParaRPr lang="en-GB" b="1" dirty="0"/>
          </a:p>
        </p:txBody>
      </p:sp>
      <p:sp>
        <p:nvSpPr>
          <p:cNvPr id="7" name="TextBox 6">
            <a:extLst>
              <a:ext uri="{FF2B5EF4-FFF2-40B4-BE49-F238E27FC236}">
                <a16:creationId xmlns:a16="http://schemas.microsoft.com/office/drawing/2014/main" id="{764CE654-91BD-47BB-A2A2-436DFED0B5D9}"/>
              </a:ext>
            </a:extLst>
          </p:cNvPr>
          <p:cNvSpPr txBox="1"/>
          <p:nvPr/>
        </p:nvSpPr>
        <p:spPr>
          <a:xfrm>
            <a:off x="7084753" y="302906"/>
            <a:ext cx="4572000" cy="5170646"/>
          </a:xfrm>
          <a:prstGeom prst="rect">
            <a:avLst/>
          </a:prstGeom>
          <a:noFill/>
          <a:ln w="28575">
            <a:solidFill>
              <a:schemeClr val="tx1"/>
            </a:solidFill>
          </a:ln>
        </p:spPr>
        <p:txBody>
          <a:bodyPr wrap="square" rtlCol="0">
            <a:spAutoFit/>
          </a:bodyPr>
          <a:lstStyle/>
          <a:p>
            <a:pPr marL="342900" indent="-342900">
              <a:buFont typeface="+mj-lt"/>
              <a:buAutoNum type="arabicPeriod"/>
            </a:pPr>
            <a:r>
              <a:rPr lang="da-DK" sz="1400" dirty="0"/>
              <a:t>Ny station flyttes 15 – 20 meter længer mod Vest og 15 – 20  meter længere mod nord for at give plads til jordvold samt mere beplantning</a:t>
            </a:r>
          </a:p>
          <a:p>
            <a:pPr marL="342900" indent="-342900">
              <a:buFont typeface="+mj-lt"/>
              <a:buAutoNum type="arabicPeriod"/>
            </a:pPr>
            <a:r>
              <a:rPr lang="da-DK" sz="1400" dirty="0"/>
              <a:t>Placering af 3 meter høj jordvold med beplantning 2-3 meter i højden</a:t>
            </a:r>
          </a:p>
          <a:p>
            <a:pPr marL="342900" indent="-342900">
              <a:buFont typeface="+mj-lt"/>
              <a:buAutoNum type="arabicPeriod"/>
            </a:pPr>
            <a:r>
              <a:rPr lang="da-DK" sz="1400" dirty="0"/>
              <a:t>Stationens overflade sænkes med 2 til 3 meter. Det vil sige at området planes ud med lavningen mod Nord</a:t>
            </a:r>
          </a:p>
          <a:p>
            <a:pPr marL="342900" indent="-342900">
              <a:buFont typeface="+mj-lt"/>
              <a:buAutoNum type="arabicPeriod"/>
            </a:pPr>
            <a:r>
              <a:rPr lang="da-DK" sz="1400" dirty="0"/>
              <a:t>Inden for volden plantes 10 meter bred høj hurtigvoksende beplantning som udvokset dækker stationens udstyr i højden (dette gælder ikke lynafleder)</a:t>
            </a:r>
          </a:p>
          <a:p>
            <a:pPr marL="342900" indent="-342900">
              <a:buFont typeface="+mj-lt"/>
              <a:buAutoNum type="arabicPeriod"/>
            </a:pPr>
            <a:r>
              <a:rPr lang="da-DK" sz="1400" dirty="0"/>
              <a:t>Der indskrives i tilladelsen for stationen at beplantning ikke må beskæres i højden eller tyndes ud, så udstyret bliver synligt (almindeligt vedligehold undtaget)</a:t>
            </a:r>
          </a:p>
          <a:p>
            <a:pPr marL="342900" indent="-342900">
              <a:buFont typeface="+mj-lt"/>
              <a:buAutoNum type="arabicPeriod"/>
            </a:pPr>
            <a:r>
              <a:rPr lang="da-DK" sz="1400" dirty="0"/>
              <a:t>Luftledninger fjernes som på bilag 1</a:t>
            </a:r>
          </a:p>
          <a:p>
            <a:pPr marL="342900" indent="-342900">
              <a:buFont typeface="+mj-lt"/>
              <a:buAutoNum type="arabicPeriod"/>
            </a:pPr>
            <a:r>
              <a:rPr lang="da-DK" sz="1400" dirty="0"/>
              <a:t>Der laves en beplantning mellem vej og sti på stykket fra eksisterne til ny station</a:t>
            </a:r>
          </a:p>
          <a:p>
            <a:pPr marL="342900" indent="-342900">
              <a:buFont typeface="+mj-lt"/>
              <a:buAutoNum type="arabicPeriod"/>
            </a:pPr>
            <a:r>
              <a:rPr lang="da-DK" sz="1400" dirty="0"/>
              <a:t>Det beskrives at der skal være en vej på 8 meter i bredden, men der er kun 6 meter fra bygning til gammel beplantning – Gammel beplantning ud mod sti og ind mod 8d </a:t>
            </a:r>
            <a:r>
              <a:rPr lang="da-DK" sz="1400" u="sng" dirty="0"/>
              <a:t>SKAL</a:t>
            </a:r>
            <a:r>
              <a:rPr lang="da-DK" sz="1400" dirty="0"/>
              <a:t> ikke fjernes</a:t>
            </a:r>
          </a:p>
          <a:p>
            <a:pPr marL="342900" indent="-342900">
              <a:buFont typeface="+mj-lt"/>
              <a:buAutoNum type="arabicPeriod"/>
            </a:pPr>
            <a:endParaRPr lang="da-DK" dirty="0"/>
          </a:p>
          <a:p>
            <a:endParaRPr lang="en-GB" dirty="0"/>
          </a:p>
        </p:txBody>
      </p:sp>
      <p:pic>
        <p:nvPicPr>
          <p:cNvPr id="2" name="Picture 1">
            <a:extLst>
              <a:ext uri="{FF2B5EF4-FFF2-40B4-BE49-F238E27FC236}">
                <a16:creationId xmlns:a16="http://schemas.microsoft.com/office/drawing/2014/main" id="{EC658BDC-621F-4657-AC82-2DF3762DBEBC}"/>
              </a:ext>
            </a:extLst>
          </p:cNvPr>
          <p:cNvPicPr>
            <a:picLocks noChangeAspect="1"/>
          </p:cNvPicPr>
          <p:nvPr/>
        </p:nvPicPr>
        <p:blipFill>
          <a:blip r:embed="rId3"/>
          <a:stretch>
            <a:fillRect/>
          </a:stretch>
        </p:blipFill>
        <p:spPr>
          <a:xfrm>
            <a:off x="9709265" y="4868848"/>
            <a:ext cx="1954506" cy="1897618"/>
          </a:xfrm>
          <a:prstGeom prst="rect">
            <a:avLst/>
          </a:prstGeom>
        </p:spPr>
      </p:pic>
      <p:sp>
        <p:nvSpPr>
          <p:cNvPr id="3" name="TextBox 2">
            <a:extLst>
              <a:ext uri="{FF2B5EF4-FFF2-40B4-BE49-F238E27FC236}">
                <a16:creationId xmlns:a16="http://schemas.microsoft.com/office/drawing/2014/main" id="{68B6722B-9C8B-481F-9737-0BE3B1D08BB9}"/>
              </a:ext>
            </a:extLst>
          </p:cNvPr>
          <p:cNvSpPr txBox="1"/>
          <p:nvPr/>
        </p:nvSpPr>
        <p:spPr>
          <a:xfrm>
            <a:off x="8782859" y="4088015"/>
            <a:ext cx="1175789" cy="276999"/>
          </a:xfrm>
          <a:prstGeom prst="rect">
            <a:avLst/>
          </a:prstGeom>
          <a:noFill/>
        </p:spPr>
        <p:txBody>
          <a:bodyPr wrap="square" rtlCol="0">
            <a:spAutoFit/>
          </a:bodyPr>
          <a:lstStyle/>
          <a:p>
            <a:r>
              <a:rPr lang="da-DK" sz="1200" dirty="0">
                <a:solidFill>
                  <a:schemeClr val="bg1"/>
                </a:solidFill>
              </a:rPr>
              <a:t>Bilag 1</a:t>
            </a:r>
            <a:endParaRPr lang="en-GB" sz="1200" dirty="0">
              <a:solidFill>
                <a:schemeClr val="bg1"/>
              </a:solidFill>
            </a:endParaRPr>
          </a:p>
        </p:txBody>
      </p:sp>
      <p:sp>
        <p:nvSpPr>
          <p:cNvPr id="4" name="Arrow: Up 3">
            <a:extLst>
              <a:ext uri="{FF2B5EF4-FFF2-40B4-BE49-F238E27FC236}">
                <a16:creationId xmlns:a16="http://schemas.microsoft.com/office/drawing/2014/main" id="{F659E9C1-A760-4010-BF38-AEB7257B390A}"/>
              </a:ext>
            </a:extLst>
          </p:cNvPr>
          <p:cNvSpPr/>
          <p:nvPr/>
        </p:nvSpPr>
        <p:spPr>
          <a:xfrm>
            <a:off x="3001820" y="812922"/>
            <a:ext cx="295562" cy="64654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C2A345E7-7FE2-4BC7-9959-E258092D137E}"/>
              </a:ext>
            </a:extLst>
          </p:cNvPr>
          <p:cNvSpPr/>
          <p:nvPr/>
        </p:nvSpPr>
        <p:spPr>
          <a:xfrm rot="15523552">
            <a:off x="909783" y="2212106"/>
            <a:ext cx="295564" cy="65578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6182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5458E-8FB8-4B9C-AE56-5EDA477579A8}"/>
              </a:ext>
            </a:extLst>
          </p:cNvPr>
          <p:cNvSpPr>
            <a:spLocks noGrp="1"/>
          </p:cNvSpPr>
          <p:nvPr>
            <p:ph type="title"/>
          </p:nvPr>
        </p:nvSpPr>
        <p:spPr>
          <a:xfrm>
            <a:off x="514927" y="129309"/>
            <a:ext cx="10515600" cy="674688"/>
          </a:xfrm>
        </p:spPr>
        <p:txBody>
          <a:bodyPr>
            <a:normAutofit fontScale="90000"/>
          </a:bodyPr>
          <a:lstStyle/>
          <a:p>
            <a:pPr algn="ctr"/>
            <a:r>
              <a:rPr lang="da-DK" dirty="0"/>
              <a:t>Transformer/fordelingsstation ved Herslev/Høng</a:t>
            </a:r>
            <a:endParaRPr lang="en-GB" dirty="0"/>
          </a:p>
        </p:txBody>
      </p:sp>
      <p:pic>
        <p:nvPicPr>
          <p:cNvPr id="5" name="Content Placeholder 4">
            <a:extLst>
              <a:ext uri="{FF2B5EF4-FFF2-40B4-BE49-F238E27FC236}">
                <a16:creationId xmlns:a16="http://schemas.microsoft.com/office/drawing/2014/main" id="{315F3A92-D957-4E2C-B2A4-965875DE6F9C}"/>
              </a:ext>
            </a:extLst>
          </p:cNvPr>
          <p:cNvPicPr>
            <a:picLocks noGrp="1" noChangeAspect="1"/>
          </p:cNvPicPr>
          <p:nvPr>
            <p:ph idx="1"/>
          </p:nvPr>
        </p:nvPicPr>
        <p:blipFill>
          <a:blip r:embed="rId2"/>
          <a:stretch>
            <a:fillRect/>
          </a:stretch>
        </p:blipFill>
        <p:spPr>
          <a:xfrm>
            <a:off x="195089" y="1090815"/>
            <a:ext cx="11362171" cy="5160963"/>
          </a:xfrm>
        </p:spPr>
      </p:pic>
      <p:sp>
        <p:nvSpPr>
          <p:cNvPr id="3" name="TextBox 2">
            <a:extLst>
              <a:ext uri="{FF2B5EF4-FFF2-40B4-BE49-F238E27FC236}">
                <a16:creationId xmlns:a16="http://schemas.microsoft.com/office/drawing/2014/main" id="{5667FDBF-DA2F-4CEF-8780-80DEBE5EC545}"/>
              </a:ext>
            </a:extLst>
          </p:cNvPr>
          <p:cNvSpPr txBox="1"/>
          <p:nvPr/>
        </p:nvSpPr>
        <p:spPr>
          <a:xfrm>
            <a:off x="8079971" y="1263535"/>
            <a:ext cx="3217025" cy="1384995"/>
          </a:xfrm>
          <a:prstGeom prst="rect">
            <a:avLst/>
          </a:prstGeom>
          <a:noFill/>
        </p:spPr>
        <p:txBody>
          <a:bodyPr wrap="square" rtlCol="0">
            <a:spAutoFit/>
          </a:bodyPr>
          <a:lstStyle/>
          <a:p>
            <a:r>
              <a:rPr lang="da-DK" sz="1400" dirty="0">
                <a:solidFill>
                  <a:schemeClr val="bg1"/>
                </a:solidFill>
              </a:rPr>
              <a:t>Her er et eksempel fra Høng hvor det har været muligt at nedgrave en station samt store jordvolde og beplantning som gør det usynligt i område. Ligeledes er der lavet jordvolde i forskellige niveauer samt cykelsstier</a:t>
            </a:r>
            <a:endParaRPr lang="en-GB" sz="1400" dirty="0">
              <a:solidFill>
                <a:schemeClr val="bg1"/>
              </a:solidFill>
            </a:endParaRPr>
          </a:p>
        </p:txBody>
      </p:sp>
    </p:spTree>
    <p:extLst>
      <p:ext uri="{BB962C8B-B14F-4D97-AF65-F5344CB8AC3E}">
        <p14:creationId xmlns:p14="http://schemas.microsoft.com/office/powerpoint/2010/main" val="2624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D1330A-49AB-41AB-99C8-3B9523DE70C3}"/>
              </a:ext>
            </a:extLst>
          </p:cNvPr>
          <p:cNvPicPr>
            <a:picLocks noGrp="1" noChangeAspect="1"/>
          </p:cNvPicPr>
          <p:nvPr>
            <p:ph idx="1"/>
          </p:nvPr>
        </p:nvPicPr>
        <p:blipFill>
          <a:blip r:embed="rId2"/>
          <a:stretch>
            <a:fillRect/>
          </a:stretch>
        </p:blipFill>
        <p:spPr>
          <a:xfrm>
            <a:off x="159997" y="692727"/>
            <a:ext cx="11872005" cy="4907459"/>
          </a:xfrm>
        </p:spPr>
      </p:pic>
      <p:pic>
        <p:nvPicPr>
          <p:cNvPr id="7" name="Picture 6">
            <a:extLst>
              <a:ext uri="{FF2B5EF4-FFF2-40B4-BE49-F238E27FC236}">
                <a16:creationId xmlns:a16="http://schemas.microsoft.com/office/drawing/2014/main" id="{F4990DC7-4D7D-4DE9-B12C-313D0727D4D3}"/>
              </a:ext>
            </a:extLst>
          </p:cNvPr>
          <p:cNvPicPr>
            <a:picLocks noChangeAspect="1"/>
          </p:cNvPicPr>
          <p:nvPr/>
        </p:nvPicPr>
        <p:blipFill>
          <a:blip r:embed="rId3"/>
          <a:stretch>
            <a:fillRect/>
          </a:stretch>
        </p:blipFill>
        <p:spPr>
          <a:xfrm>
            <a:off x="159997" y="3227962"/>
            <a:ext cx="4818404" cy="3630038"/>
          </a:xfrm>
          <a:prstGeom prst="rect">
            <a:avLst/>
          </a:prstGeom>
          <a:ln w="28575">
            <a:solidFill>
              <a:schemeClr val="tx1"/>
            </a:solidFill>
          </a:ln>
        </p:spPr>
      </p:pic>
      <p:sp>
        <p:nvSpPr>
          <p:cNvPr id="3" name="TextBox 2">
            <a:extLst>
              <a:ext uri="{FF2B5EF4-FFF2-40B4-BE49-F238E27FC236}">
                <a16:creationId xmlns:a16="http://schemas.microsoft.com/office/drawing/2014/main" id="{5768AA7E-FE4F-417E-B18A-11165AD3E590}"/>
              </a:ext>
            </a:extLst>
          </p:cNvPr>
          <p:cNvSpPr txBox="1"/>
          <p:nvPr/>
        </p:nvSpPr>
        <p:spPr>
          <a:xfrm>
            <a:off x="8728363" y="692727"/>
            <a:ext cx="3463637" cy="830997"/>
          </a:xfrm>
          <a:prstGeom prst="rect">
            <a:avLst/>
          </a:prstGeom>
          <a:noFill/>
        </p:spPr>
        <p:txBody>
          <a:bodyPr wrap="square" rtlCol="0">
            <a:spAutoFit/>
          </a:bodyPr>
          <a:lstStyle/>
          <a:p>
            <a:r>
              <a:rPr lang="da-DK" sz="1600" dirty="0">
                <a:solidFill>
                  <a:schemeClr val="bg1"/>
                </a:solidFill>
              </a:rPr>
              <a:t>Disse billeder viser jordvoldenes placering, samt dimensionen af voldene </a:t>
            </a:r>
            <a:endParaRPr lang="en-GB" sz="1600" dirty="0">
              <a:solidFill>
                <a:schemeClr val="bg1"/>
              </a:solidFill>
            </a:endParaRPr>
          </a:p>
        </p:txBody>
      </p:sp>
      <p:sp>
        <p:nvSpPr>
          <p:cNvPr id="6" name="Title 1">
            <a:extLst>
              <a:ext uri="{FF2B5EF4-FFF2-40B4-BE49-F238E27FC236}">
                <a16:creationId xmlns:a16="http://schemas.microsoft.com/office/drawing/2014/main" id="{0E705351-5BB8-4529-9249-AA777EE401FD}"/>
              </a:ext>
            </a:extLst>
          </p:cNvPr>
          <p:cNvSpPr txBox="1">
            <a:spLocks/>
          </p:cNvSpPr>
          <p:nvPr/>
        </p:nvSpPr>
        <p:spPr>
          <a:xfrm>
            <a:off x="514927" y="18039"/>
            <a:ext cx="10515600" cy="67468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dirty="0"/>
              <a:t>Transformer/fordelingsstation ved Herslev/Høng</a:t>
            </a:r>
            <a:endParaRPr lang="en-GB" dirty="0"/>
          </a:p>
        </p:txBody>
      </p:sp>
    </p:spTree>
    <p:extLst>
      <p:ext uri="{BB962C8B-B14F-4D97-AF65-F5344CB8AC3E}">
        <p14:creationId xmlns:p14="http://schemas.microsoft.com/office/powerpoint/2010/main" val="258946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921C7E-32EA-4E3A-AD93-5FD8A0FA0F75}"/>
              </a:ext>
            </a:extLst>
          </p:cNvPr>
          <p:cNvPicPr>
            <a:picLocks noGrp="1" noChangeAspect="1"/>
          </p:cNvPicPr>
          <p:nvPr>
            <p:ph idx="1"/>
          </p:nvPr>
        </p:nvPicPr>
        <p:blipFill>
          <a:blip r:embed="rId2"/>
          <a:stretch>
            <a:fillRect/>
          </a:stretch>
        </p:blipFill>
        <p:spPr>
          <a:xfrm>
            <a:off x="73486" y="517528"/>
            <a:ext cx="11988526" cy="5659435"/>
          </a:xfrm>
        </p:spPr>
      </p:pic>
      <p:cxnSp>
        <p:nvCxnSpPr>
          <p:cNvPr id="7" name="Straight Connector 6">
            <a:extLst>
              <a:ext uri="{FF2B5EF4-FFF2-40B4-BE49-F238E27FC236}">
                <a16:creationId xmlns:a16="http://schemas.microsoft.com/office/drawing/2014/main" id="{EC4DF782-C604-4A4B-846F-A4C3FBFD150E}"/>
              </a:ext>
            </a:extLst>
          </p:cNvPr>
          <p:cNvCxnSpPr/>
          <p:nvPr/>
        </p:nvCxnSpPr>
        <p:spPr>
          <a:xfrm>
            <a:off x="2635624" y="3321424"/>
            <a:ext cx="941294" cy="285553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BF5A1ED-E796-43CF-9CEA-9B502657EDB4}"/>
              </a:ext>
            </a:extLst>
          </p:cNvPr>
          <p:cNvCxnSpPr>
            <a:cxnSpLocks/>
          </p:cNvCxnSpPr>
          <p:nvPr/>
        </p:nvCxnSpPr>
        <p:spPr>
          <a:xfrm flipV="1">
            <a:off x="5619404" y="3048000"/>
            <a:ext cx="2081876" cy="49819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B1EA49-3A9F-4A13-8E70-02D008DBFD3A}"/>
              </a:ext>
            </a:extLst>
          </p:cNvPr>
          <p:cNvCxnSpPr/>
          <p:nvPr/>
        </p:nvCxnSpPr>
        <p:spPr>
          <a:xfrm flipV="1">
            <a:off x="7721600" y="2611120"/>
            <a:ext cx="2743200" cy="4165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3A5C03-928C-4283-8172-7444B5C8BEF5}"/>
              </a:ext>
            </a:extLst>
          </p:cNvPr>
          <p:cNvCxnSpPr/>
          <p:nvPr/>
        </p:nvCxnSpPr>
        <p:spPr>
          <a:xfrm flipV="1">
            <a:off x="10535920" y="2367280"/>
            <a:ext cx="355600" cy="203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5FFD2456-4CFA-40EF-A788-78E82E4913D3}"/>
              </a:ext>
            </a:extLst>
          </p:cNvPr>
          <p:cNvSpPr/>
          <p:nvPr/>
        </p:nvSpPr>
        <p:spPr>
          <a:xfrm rot="20701478">
            <a:off x="3152970" y="3923855"/>
            <a:ext cx="2844498" cy="110760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FF33EA11-91CD-4982-B81A-AA9CF42B52DF}"/>
              </a:ext>
            </a:extLst>
          </p:cNvPr>
          <p:cNvSpPr/>
          <p:nvPr/>
        </p:nvSpPr>
        <p:spPr>
          <a:xfrm rot="20576132">
            <a:off x="3878018" y="4128105"/>
            <a:ext cx="1849621" cy="6055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DBAD37D9-C037-4439-ADCD-42FAB666E80D}"/>
              </a:ext>
            </a:extLst>
          </p:cNvPr>
          <p:cNvSpPr txBox="1"/>
          <p:nvPr/>
        </p:nvSpPr>
        <p:spPr>
          <a:xfrm>
            <a:off x="579489" y="579742"/>
            <a:ext cx="11033021" cy="2308324"/>
          </a:xfrm>
          <a:prstGeom prst="rect">
            <a:avLst/>
          </a:prstGeom>
          <a:noFill/>
          <a:ln w="28575">
            <a:solidFill>
              <a:schemeClr val="tx1"/>
            </a:solidFill>
          </a:ln>
        </p:spPr>
        <p:txBody>
          <a:bodyPr wrap="square" rtlCol="0">
            <a:spAutoFit/>
          </a:bodyPr>
          <a:lstStyle/>
          <a:p>
            <a:r>
              <a:rPr lang="da-DK" b="1" dirty="0">
                <a:solidFill>
                  <a:schemeClr val="bg1"/>
                </a:solidFill>
              </a:rPr>
              <a:t>Forslag 3 fra beboerne på Katrinedal</a:t>
            </a:r>
          </a:p>
          <a:p>
            <a:endParaRPr lang="da-DK" dirty="0">
              <a:solidFill>
                <a:schemeClr val="bg1"/>
              </a:solidFill>
            </a:endParaRPr>
          </a:p>
          <a:p>
            <a:r>
              <a:rPr lang="da-DK" dirty="0">
                <a:solidFill>
                  <a:schemeClr val="bg1"/>
                </a:solidFill>
              </a:rPr>
              <a:t>Der tilkøbes mere jord på matr. 13 og der laves et kreativt område med stier, jordvolde og beplantning. Anlægget omkranses af  jordvolde og nedgraves. 2-3 meter eller mere med hensynstagende til områdets grundsvands niveau.</a:t>
            </a:r>
          </a:p>
          <a:p>
            <a:r>
              <a:rPr lang="da-DK" dirty="0">
                <a:solidFill>
                  <a:schemeClr val="bg1"/>
                </a:solidFill>
              </a:rPr>
              <a:t>Sti anlægges  fra eksisterne sti (grøn) til Svinninge’s øvrige sti-anlæg (rød).</a:t>
            </a:r>
          </a:p>
          <a:p>
            <a:r>
              <a:rPr lang="da-DK" dirty="0">
                <a:solidFill>
                  <a:schemeClr val="bg1"/>
                </a:solidFill>
              </a:rPr>
              <a:t>Dette vil givet et kreativt område som beboerne fra både Katrinedal, Torslunde og Svinninge kan benytte ved enten cykel eller gåture.</a:t>
            </a:r>
          </a:p>
          <a:p>
            <a:r>
              <a:rPr lang="da-DK" dirty="0">
                <a:solidFill>
                  <a:schemeClr val="bg1"/>
                </a:solidFill>
              </a:rPr>
              <a:t>Område matr. 9n med gul tilkøbes og tilplantes og vej til ny station lægges bag 9g mod vest</a:t>
            </a:r>
          </a:p>
        </p:txBody>
      </p:sp>
      <p:sp>
        <p:nvSpPr>
          <p:cNvPr id="2" name="Rectangle: Rounded Corners 1">
            <a:extLst>
              <a:ext uri="{FF2B5EF4-FFF2-40B4-BE49-F238E27FC236}">
                <a16:creationId xmlns:a16="http://schemas.microsoft.com/office/drawing/2014/main" id="{760F408B-DFC9-4877-A956-A8453635661A}"/>
              </a:ext>
            </a:extLst>
          </p:cNvPr>
          <p:cNvSpPr/>
          <p:nvPr/>
        </p:nvSpPr>
        <p:spPr>
          <a:xfrm rot="20849347">
            <a:off x="2869272" y="3641972"/>
            <a:ext cx="1845425" cy="3128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BF4548A1-E39C-4F8E-A546-A9270590E812}"/>
              </a:ext>
            </a:extLst>
          </p:cNvPr>
          <p:cNvSpPr/>
          <p:nvPr/>
        </p:nvSpPr>
        <p:spPr>
          <a:xfrm rot="20641378">
            <a:off x="4699275" y="3090997"/>
            <a:ext cx="45719" cy="101158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253F890E-2604-4A61-93F7-9ECC287E7769}"/>
              </a:ext>
            </a:extLst>
          </p:cNvPr>
          <p:cNvSpPr/>
          <p:nvPr/>
        </p:nvSpPr>
        <p:spPr>
          <a:xfrm>
            <a:off x="2967548" y="3557847"/>
            <a:ext cx="2909550" cy="1438102"/>
          </a:xfrm>
          <a:custGeom>
            <a:avLst/>
            <a:gdLst>
              <a:gd name="connsiteX0" fmla="*/ 2651856 w 2909550"/>
              <a:gd name="connsiteY0" fmla="*/ 0 h 1438102"/>
              <a:gd name="connsiteX1" fmla="*/ 2635230 w 2909550"/>
              <a:gd name="connsiteY1" fmla="*/ 41564 h 1438102"/>
              <a:gd name="connsiteX2" fmla="*/ 2618605 w 2909550"/>
              <a:gd name="connsiteY2" fmla="*/ 74815 h 1438102"/>
              <a:gd name="connsiteX3" fmla="*/ 2626917 w 2909550"/>
              <a:gd name="connsiteY3" fmla="*/ 182880 h 1438102"/>
              <a:gd name="connsiteX4" fmla="*/ 2643543 w 2909550"/>
              <a:gd name="connsiteY4" fmla="*/ 199506 h 1438102"/>
              <a:gd name="connsiteX5" fmla="*/ 2660168 w 2909550"/>
              <a:gd name="connsiteY5" fmla="*/ 249382 h 1438102"/>
              <a:gd name="connsiteX6" fmla="*/ 2668481 w 2909550"/>
              <a:gd name="connsiteY6" fmla="*/ 290946 h 1438102"/>
              <a:gd name="connsiteX7" fmla="*/ 2685107 w 2909550"/>
              <a:gd name="connsiteY7" fmla="*/ 307571 h 1438102"/>
              <a:gd name="connsiteX8" fmla="*/ 2726670 w 2909550"/>
              <a:gd name="connsiteY8" fmla="*/ 382386 h 1438102"/>
              <a:gd name="connsiteX9" fmla="*/ 2759921 w 2909550"/>
              <a:gd name="connsiteY9" fmla="*/ 448888 h 1438102"/>
              <a:gd name="connsiteX10" fmla="*/ 2784859 w 2909550"/>
              <a:gd name="connsiteY10" fmla="*/ 490451 h 1438102"/>
              <a:gd name="connsiteX11" fmla="*/ 2818110 w 2909550"/>
              <a:gd name="connsiteY11" fmla="*/ 540328 h 1438102"/>
              <a:gd name="connsiteX12" fmla="*/ 2834736 w 2909550"/>
              <a:gd name="connsiteY12" fmla="*/ 606829 h 1438102"/>
              <a:gd name="connsiteX13" fmla="*/ 2867987 w 2909550"/>
              <a:gd name="connsiteY13" fmla="*/ 673331 h 1438102"/>
              <a:gd name="connsiteX14" fmla="*/ 2884612 w 2909550"/>
              <a:gd name="connsiteY14" fmla="*/ 723208 h 1438102"/>
              <a:gd name="connsiteX15" fmla="*/ 2892925 w 2909550"/>
              <a:gd name="connsiteY15" fmla="*/ 748146 h 1438102"/>
              <a:gd name="connsiteX16" fmla="*/ 2909550 w 2909550"/>
              <a:gd name="connsiteY16" fmla="*/ 856211 h 1438102"/>
              <a:gd name="connsiteX17" fmla="*/ 2901237 w 2909550"/>
              <a:gd name="connsiteY17" fmla="*/ 914400 h 1438102"/>
              <a:gd name="connsiteX18" fmla="*/ 2884612 w 2909550"/>
              <a:gd name="connsiteY18" fmla="*/ 947651 h 1438102"/>
              <a:gd name="connsiteX19" fmla="*/ 2818110 w 2909550"/>
              <a:gd name="connsiteY19" fmla="*/ 1022466 h 1438102"/>
              <a:gd name="connsiteX20" fmla="*/ 2793172 w 2909550"/>
              <a:gd name="connsiteY20" fmla="*/ 1030778 h 1438102"/>
              <a:gd name="connsiteX21" fmla="*/ 2726670 w 2909550"/>
              <a:gd name="connsiteY21" fmla="*/ 1064029 h 1438102"/>
              <a:gd name="connsiteX22" fmla="*/ 2626917 w 2909550"/>
              <a:gd name="connsiteY22" fmla="*/ 1088968 h 1438102"/>
              <a:gd name="connsiteX23" fmla="*/ 2560416 w 2909550"/>
              <a:gd name="connsiteY23" fmla="*/ 1105593 h 1438102"/>
              <a:gd name="connsiteX24" fmla="*/ 2535477 w 2909550"/>
              <a:gd name="connsiteY24" fmla="*/ 1113906 h 1438102"/>
              <a:gd name="connsiteX25" fmla="*/ 2452350 w 2909550"/>
              <a:gd name="connsiteY25" fmla="*/ 1130531 h 1438102"/>
              <a:gd name="connsiteX26" fmla="*/ 2352597 w 2909550"/>
              <a:gd name="connsiteY26" fmla="*/ 1155469 h 1438102"/>
              <a:gd name="connsiteX27" fmla="*/ 2327659 w 2909550"/>
              <a:gd name="connsiteY27" fmla="*/ 1163782 h 1438102"/>
              <a:gd name="connsiteX28" fmla="*/ 2227907 w 2909550"/>
              <a:gd name="connsiteY28" fmla="*/ 1180408 h 1438102"/>
              <a:gd name="connsiteX29" fmla="*/ 2194656 w 2909550"/>
              <a:gd name="connsiteY29" fmla="*/ 1197033 h 1438102"/>
              <a:gd name="connsiteX30" fmla="*/ 2178030 w 2909550"/>
              <a:gd name="connsiteY30" fmla="*/ 1213658 h 1438102"/>
              <a:gd name="connsiteX31" fmla="*/ 2144779 w 2909550"/>
              <a:gd name="connsiteY31" fmla="*/ 1221971 h 1438102"/>
              <a:gd name="connsiteX32" fmla="*/ 2086590 w 2909550"/>
              <a:gd name="connsiteY32" fmla="*/ 1246909 h 1438102"/>
              <a:gd name="connsiteX33" fmla="*/ 2036714 w 2909550"/>
              <a:gd name="connsiteY33" fmla="*/ 1255222 h 1438102"/>
              <a:gd name="connsiteX34" fmla="*/ 2011776 w 2909550"/>
              <a:gd name="connsiteY34" fmla="*/ 1263535 h 1438102"/>
              <a:gd name="connsiteX35" fmla="*/ 1936961 w 2909550"/>
              <a:gd name="connsiteY35" fmla="*/ 1280160 h 1438102"/>
              <a:gd name="connsiteX36" fmla="*/ 1912023 w 2909550"/>
              <a:gd name="connsiteY36" fmla="*/ 1288473 h 1438102"/>
              <a:gd name="connsiteX37" fmla="*/ 1870459 w 2909550"/>
              <a:gd name="connsiteY37" fmla="*/ 1296786 h 1438102"/>
              <a:gd name="connsiteX38" fmla="*/ 1845521 w 2909550"/>
              <a:gd name="connsiteY38" fmla="*/ 1305098 h 1438102"/>
              <a:gd name="connsiteX39" fmla="*/ 1770707 w 2909550"/>
              <a:gd name="connsiteY39" fmla="*/ 1313411 h 1438102"/>
              <a:gd name="connsiteX40" fmla="*/ 1596139 w 2909550"/>
              <a:gd name="connsiteY40" fmla="*/ 1330037 h 1438102"/>
              <a:gd name="connsiteX41" fmla="*/ 1554576 w 2909550"/>
              <a:gd name="connsiteY41" fmla="*/ 1346662 h 1438102"/>
              <a:gd name="connsiteX42" fmla="*/ 1454823 w 2909550"/>
              <a:gd name="connsiteY42" fmla="*/ 1371600 h 1438102"/>
              <a:gd name="connsiteX43" fmla="*/ 1413259 w 2909550"/>
              <a:gd name="connsiteY43" fmla="*/ 1388226 h 1438102"/>
              <a:gd name="connsiteX44" fmla="*/ 1380008 w 2909550"/>
              <a:gd name="connsiteY44" fmla="*/ 1396538 h 1438102"/>
              <a:gd name="connsiteX45" fmla="*/ 1338445 w 2909550"/>
              <a:gd name="connsiteY45" fmla="*/ 1413164 h 1438102"/>
              <a:gd name="connsiteX46" fmla="*/ 1138939 w 2909550"/>
              <a:gd name="connsiteY46" fmla="*/ 1421477 h 1438102"/>
              <a:gd name="connsiteX47" fmla="*/ 1072437 w 2909550"/>
              <a:gd name="connsiteY47" fmla="*/ 1429789 h 1438102"/>
              <a:gd name="connsiteX48" fmla="*/ 1014248 w 2909550"/>
              <a:gd name="connsiteY48" fmla="*/ 1438102 h 1438102"/>
              <a:gd name="connsiteX49" fmla="*/ 914496 w 2909550"/>
              <a:gd name="connsiteY49" fmla="*/ 1429789 h 1438102"/>
              <a:gd name="connsiteX50" fmla="*/ 897870 w 2909550"/>
              <a:gd name="connsiteY50" fmla="*/ 1404851 h 1438102"/>
              <a:gd name="connsiteX51" fmla="*/ 831368 w 2909550"/>
              <a:gd name="connsiteY51" fmla="*/ 1379913 h 1438102"/>
              <a:gd name="connsiteX52" fmla="*/ 756554 w 2909550"/>
              <a:gd name="connsiteY52" fmla="*/ 1346662 h 1438102"/>
              <a:gd name="connsiteX53" fmla="*/ 673427 w 2909550"/>
              <a:gd name="connsiteY53" fmla="*/ 1313411 h 1438102"/>
              <a:gd name="connsiteX54" fmla="*/ 631863 w 2909550"/>
              <a:gd name="connsiteY54" fmla="*/ 1296786 h 1438102"/>
              <a:gd name="connsiteX55" fmla="*/ 615237 w 2909550"/>
              <a:gd name="connsiteY55" fmla="*/ 1263535 h 1438102"/>
              <a:gd name="connsiteX56" fmla="*/ 598612 w 2909550"/>
              <a:gd name="connsiteY56" fmla="*/ 1238597 h 1438102"/>
              <a:gd name="connsiteX57" fmla="*/ 565361 w 2909550"/>
              <a:gd name="connsiteY57" fmla="*/ 1172095 h 1438102"/>
              <a:gd name="connsiteX58" fmla="*/ 548736 w 2909550"/>
              <a:gd name="connsiteY58" fmla="*/ 1138844 h 1438102"/>
              <a:gd name="connsiteX59" fmla="*/ 573674 w 2909550"/>
              <a:gd name="connsiteY59" fmla="*/ 1022466 h 1438102"/>
              <a:gd name="connsiteX60" fmla="*/ 598612 w 2909550"/>
              <a:gd name="connsiteY60" fmla="*/ 997528 h 1438102"/>
              <a:gd name="connsiteX61" fmla="*/ 623550 w 2909550"/>
              <a:gd name="connsiteY61" fmla="*/ 939338 h 1438102"/>
              <a:gd name="connsiteX62" fmla="*/ 640176 w 2909550"/>
              <a:gd name="connsiteY62" fmla="*/ 897775 h 1438102"/>
              <a:gd name="connsiteX63" fmla="*/ 656801 w 2909550"/>
              <a:gd name="connsiteY63" fmla="*/ 864524 h 1438102"/>
              <a:gd name="connsiteX64" fmla="*/ 640176 w 2909550"/>
              <a:gd name="connsiteY64" fmla="*/ 764771 h 1438102"/>
              <a:gd name="connsiteX65" fmla="*/ 623550 w 2909550"/>
              <a:gd name="connsiteY65" fmla="*/ 748146 h 1438102"/>
              <a:gd name="connsiteX66" fmla="*/ 573674 w 2909550"/>
              <a:gd name="connsiteY66" fmla="*/ 731520 h 1438102"/>
              <a:gd name="connsiteX67" fmla="*/ 482234 w 2909550"/>
              <a:gd name="connsiteY67" fmla="*/ 714895 h 1438102"/>
              <a:gd name="connsiteX68" fmla="*/ 357543 w 2909550"/>
              <a:gd name="connsiteY68" fmla="*/ 698269 h 1438102"/>
              <a:gd name="connsiteX69" fmla="*/ 299354 w 2909550"/>
              <a:gd name="connsiteY69" fmla="*/ 689957 h 1438102"/>
              <a:gd name="connsiteX70" fmla="*/ 141412 w 2909550"/>
              <a:gd name="connsiteY70" fmla="*/ 698269 h 1438102"/>
              <a:gd name="connsiteX71" fmla="*/ 108161 w 2909550"/>
              <a:gd name="connsiteY71" fmla="*/ 714895 h 1438102"/>
              <a:gd name="connsiteX72" fmla="*/ 66597 w 2909550"/>
              <a:gd name="connsiteY72" fmla="*/ 723208 h 1438102"/>
              <a:gd name="connsiteX73" fmla="*/ 96 w 2909550"/>
              <a:gd name="connsiteY73" fmla="*/ 748146 h 143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909550" h="1438102">
                <a:moveTo>
                  <a:pt x="2651856" y="0"/>
                </a:moveTo>
                <a:cubicBezTo>
                  <a:pt x="2646314" y="13855"/>
                  <a:pt x="2641290" y="27928"/>
                  <a:pt x="2635230" y="41564"/>
                </a:cubicBezTo>
                <a:cubicBezTo>
                  <a:pt x="2630197" y="52888"/>
                  <a:pt x="2619333" y="62445"/>
                  <a:pt x="2618605" y="74815"/>
                </a:cubicBezTo>
                <a:cubicBezTo>
                  <a:pt x="2616483" y="110881"/>
                  <a:pt x="2619832" y="147454"/>
                  <a:pt x="2626917" y="182880"/>
                </a:cubicBezTo>
                <a:cubicBezTo>
                  <a:pt x="2628454" y="190565"/>
                  <a:pt x="2638001" y="193964"/>
                  <a:pt x="2643543" y="199506"/>
                </a:cubicBezTo>
                <a:cubicBezTo>
                  <a:pt x="2649085" y="216131"/>
                  <a:pt x="2656731" y="232198"/>
                  <a:pt x="2660168" y="249382"/>
                </a:cubicBezTo>
                <a:cubicBezTo>
                  <a:pt x="2662939" y="263237"/>
                  <a:pt x="2662915" y="277959"/>
                  <a:pt x="2668481" y="290946"/>
                </a:cubicBezTo>
                <a:cubicBezTo>
                  <a:pt x="2671568" y="298150"/>
                  <a:pt x="2679565" y="302029"/>
                  <a:pt x="2685107" y="307571"/>
                </a:cubicBezTo>
                <a:cubicBezTo>
                  <a:pt x="2708091" y="376529"/>
                  <a:pt x="2669508" y="268062"/>
                  <a:pt x="2726670" y="382386"/>
                </a:cubicBezTo>
                <a:cubicBezTo>
                  <a:pt x="2737754" y="404553"/>
                  <a:pt x="2747170" y="427636"/>
                  <a:pt x="2759921" y="448888"/>
                </a:cubicBezTo>
                <a:cubicBezTo>
                  <a:pt x="2768234" y="462742"/>
                  <a:pt x="2776185" y="476820"/>
                  <a:pt x="2784859" y="490451"/>
                </a:cubicBezTo>
                <a:cubicBezTo>
                  <a:pt x="2795587" y="507309"/>
                  <a:pt x="2818110" y="540328"/>
                  <a:pt x="2818110" y="540328"/>
                </a:cubicBezTo>
                <a:cubicBezTo>
                  <a:pt x="2821272" y="556139"/>
                  <a:pt x="2826215" y="589787"/>
                  <a:pt x="2834736" y="606829"/>
                </a:cubicBezTo>
                <a:cubicBezTo>
                  <a:pt x="2871697" y="680753"/>
                  <a:pt x="2829639" y="567875"/>
                  <a:pt x="2867987" y="673331"/>
                </a:cubicBezTo>
                <a:cubicBezTo>
                  <a:pt x="2873976" y="689801"/>
                  <a:pt x="2879070" y="706582"/>
                  <a:pt x="2884612" y="723208"/>
                </a:cubicBezTo>
                <a:cubicBezTo>
                  <a:pt x="2887383" y="731521"/>
                  <a:pt x="2891207" y="739554"/>
                  <a:pt x="2892925" y="748146"/>
                </a:cubicBezTo>
                <a:cubicBezTo>
                  <a:pt x="2905618" y="811615"/>
                  <a:pt x="2899485" y="775689"/>
                  <a:pt x="2909550" y="856211"/>
                </a:cubicBezTo>
                <a:cubicBezTo>
                  <a:pt x="2906779" y="875607"/>
                  <a:pt x="2906392" y="895497"/>
                  <a:pt x="2901237" y="914400"/>
                </a:cubicBezTo>
                <a:cubicBezTo>
                  <a:pt x="2897977" y="926355"/>
                  <a:pt x="2890760" y="936892"/>
                  <a:pt x="2884612" y="947651"/>
                </a:cubicBezTo>
                <a:cubicBezTo>
                  <a:pt x="2871566" y="970482"/>
                  <a:pt x="2835934" y="1016525"/>
                  <a:pt x="2818110" y="1022466"/>
                </a:cubicBezTo>
                <a:cubicBezTo>
                  <a:pt x="2809797" y="1025237"/>
                  <a:pt x="2801009" y="1026859"/>
                  <a:pt x="2793172" y="1030778"/>
                </a:cubicBezTo>
                <a:cubicBezTo>
                  <a:pt x="2714648" y="1070040"/>
                  <a:pt x="2782905" y="1045285"/>
                  <a:pt x="2726670" y="1064029"/>
                </a:cubicBezTo>
                <a:cubicBezTo>
                  <a:pt x="2688307" y="1102394"/>
                  <a:pt x="2725117" y="1072602"/>
                  <a:pt x="2626917" y="1088968"/>
                </a:cubicBezTo>
                <a:cubicBezTo>
                  <a:pt x="2604379" y="1092724"/>
                  <a:pt x="2582093" y="1098367"/>
                  <a:pt x="2560416" y="1105593"/>
                </a:cubicBezTo>
                <a:cubicBezTo>
                  <a:pt x="2552103" y="1108364"/>
                  <a:pt x="2544015" y="1111936"/>
                  <a:pt x="2535477" y="1113906"/>
                </a:cubicBezTo>
                <a:cubicBezTo>
                  <a:pt x="2507943" y="1120260"/>
                  <a:pt x="2479158" y="1121595"/>
                  <a:pt x="2452350" y="1130531"/>
                </a:cubicBezTo>
                <a:cubicBezTo>
                  <a:pt x="2386484" y="1152487"/>
                  <a:pt x="2419760" y="1144276"/>
                  <a:pt x="2352597" y="1155469"/>
                </a:cubicBezTo>
                <a:cubicBezTo>
                  <a:pt x="2344284" y="1158240"/>
                  <a:pt x="2336280" y="1162214"/>
                  <a:pt x="2327659" y="1163782"/>
                </a:cubicBezTo>
                <a:cubicBezTo>
                  <a:pt x="2296413" y="1169463"/>
                  <a:pt x="2259003" y="1168747"/>
                  <a:pt x="2227907" y="1180408"/>
                </a:cubicBezTo>
                <a:cubicBezTo>
                  <a:pt x="2216304" y="1184759"/>
                  <a:pt x="2204967" y="1190159"/>
                  <a:pt x="2194656" y="1197033"/>
                </a:cubicBezTo>
                <a:cubicBezTo>
                  <a:pt x="2188135" y="1201380"/>
                  <a:pt x="2185040" y="1210153"/>
                  <a:pt x="2178030" y="1213658"/>
                </a:cubicBezTo>
                <a:cubicBezTo>
                  <a:pt x="2167811" y="1218767"/>
                  <a:pt x="2155476" y="1217959"/>
                  <a:pt x="2144779" y="1221971"/>
                </a:cubicBezTo>
                <a:cubicBezTo>
                  <a:pt x="2107806" y="1235836"/>
                  <a:pt x="2120375" y="1239401"/>
                  <a:pt x="2086590" y="1246909"/>
                </a:cubicBezTo>
                <a:cubicBezTo>
                  <a:pt x="2070137" y="1250565"/>
                  <a:pt x="2053167" y="1251566"/>
                  <a:pt x="2036714" y="1255222"/>
                </a:cubicBezTo>
                <a:cubicBezTo>
                  <a:pt x="2028160" y="1257123"/>
                  <a:pt x="2020277" y="1261410"/>
                  <a:pt x="2011776" y="1263535"/>
                </a:cubicBezTo>
                <a:cubicBezTo>
                  <a:pt x="1986992" y="1269731"/>
                  <a:pt x="1961745" y="1273964"/>
                  <a:pt x="1936961" y="1280160"/>
                </a:cubicBezTo>
                <a:cubicBezTo>
                  <a:pt x="1928460" y="1282285"/>
                  <a:pt x="1920524" y="1286348"/>
                  <a:pt x="1912023" y="1288473"/>
                </a:cubicBezTo>
                <a:cubicBezTo>
                  <a:pt x="1898316" y="1291900"/>
                  <a:pt x="1884166" y="1293359"/>
                  <a:pt x="1870459" y="1296786"/>
                </a:cubicBezTo>
                <a:cubicBezTo>
                  <a:pt x="1861958" y="1298911"/>
                  <a:pt x="1854164" y="1303658"/>
                  <a:pt x="1845521" y="1305098"/>
                </a:cubicBezTo>
                <a:cubicBezTo>
                  <a:pt x="1820771" y="1309223"/>
                  <a:pt x="1795674" y="1310914"/>
                  <a:pt x="1770707" y="1313411"/>
                </a:cubicBezTo>
                <a:lnTo>
                  <a:pt x="1596139" y="1330037"/>
                </a:lnTo>
                <a:cubicBezTo>
                  <a:pt x="1582285" y="1335579"/>
                  <a:pt x="1568972" y="1342736"/>
                  <a:pt x="1554576" y="1346662"/>
                </a:cubicBezTo>
                <a:cubicBezTo>
                  <a:pt x="1430183" y="1380587"/>
                  <a:pt x="1580192" y="1326011"/>
                  <a:pt x="1454823" y="1371600"/>
                </a:cubicBezTo>
                <a:cubicBezTo>
                  <a:pt x="1440799" y="1376699"/>
                  <a:pt x="1427415" y="1383507"/>
                  <a:pt x="1413259" y="1388226"/>
                </a:cubicBezTo>
                <a:cubicBezTo>
                  <a:pt x="1402421" y="1391839"/>
                  <a:pt x="1390846" y="1392925"/>
                  <a:pt x="1380008" y="1396538"/>
                </a:cubicBezTo>
                <a:cubicBezTo>
                  <a:pt x="1365852" y="1401257"/>
                  <a:pt x="1353287" y="1411629"/>
                  <a:pt x="1338445" y="1413164"/>
                </a:cubicBezTo>
                <a:cubicBezTo>
                  <a:pt x="1272239" y="1420013"/>
                  <a:pt x="1205441" y="1418706"/>
                  <a:pt x="1138939" y="1421477"/>
                </a:cubicBezTo>
                <a:lnTo>
                  <a:pt x="1072437" y="1429789"/>
                </a:lnTo>
                <a:cubicBezTo>
                  <a:pt x="1053016" y="1432378"/>
                  <a:pt x="1033841" y="1438102"/>
                  <a:pt x="1014248" y="1438102"/>
                </a:cubicBezTo>
                <a:cubicBezTo>
                  <a:pt x="980882" y="1438102"/>
                  <a:pt x="947747" y="1432560"/>
                  <a:pt x="914496" y="1429789"/>
                </a:cubicBezTo>
                <a:cubicBezTo>
                  <a:pt x="908954" y="1421476"/>
                  <a:pt x="906000" y="1410658"/>
                  <a:pt x="897870" y="1404851"/>
                </a:cubicBezTo>
                <a:cubicBezTo>
                  <a:pt x="886033" y="1396396"/>
                  <a:pt x="848228" y="1386236"/>
                  <a:pt x="831368" y="1379913"/>
                </a:cubicBezTo>
                <a:cubicBezTo>
                  <a:pt x="728252" y="1341245"/>
                  <a:pt x="844715" y="1384446"/>
                  <a:pt x="756554" y="1346662"/>
                </a:cubicBezTo>
                <a:cubicBezTo>
                  <a:pt x="729124" y="1334906"/>
                  <a:pt x="701136" y="1324495"/>
                  <a:pt x="673427" y="1313411"/>
                </a:cubicBezTo>
                <a:lnTo>
                  <a:pt x="631863" y="1296786"/>
                </a:lnTo>
                <a:cubicBezTo>
                  <a:pt x="626321" y="1285702"/>
                  <a:pt x="621385" y="1274294"/>
                  <a:pt x="615237" y="1263535"/>
                </a:cubicBezTo>
                <a:cubicBezTo>
                  <a:pt x="610280" y="1254861"/>
                  <a:pt x="603396" y="1247368"/>
                  <a:pt x="598612" y="1238597"/>
                </a:cubicBezTo>
                <a:cubicBezTo>
                  <a:pt x="586744" y="1216839"/>
                  <a:pt x="576445" y="1194262"/>
                  <a:pt x="565361" y="1172095"/>
                </a:cubicBezTo>
                <a:lnTo>
                  <a:pt x="548736" y="1138844"/>
                </a:lnTo>
                <a:cubicBezTo>
                  <a:pt x="554802" y="1072113"/>
                  <a:pt x="541099" y="1061555"/>
                  <a:pt x="573674" y="1022466"/>
                </a:cubicBezTo>
                <a:cubicBezTo>
                  <a:pt x="581200" y="1013435"/>
                  <a:pt x="590299" y="1005841"/>
                  <a:pt x="598612" y="997528"/>
                </a:cubicBezTo>
                <a:cubicBezTo>
                  <a:pt x="615912" y="928331"/>
                  <a:pt x="594848" y="996742"/>
                  <a:pt x="623550" y="939338"/>
                </a:cubicBezTo>
                <a:cubicBezTo>
                  <a:pt x="630223" y="925992"/>
                  <a:pt x="634116" y="911411"/>
                  <a:pt x="640176" y="897775"/>
                </a:cubicBezTo>
                <a:cubicBezTo>
                  <a:pt x="645209" y="886451"/>
                  <a:pt x="651259" y="875608"/>
                  <a:pt x="656801" y="864524"/>
                </a:cubicBezTo>
                <a:cubicBezTo>
                  <a:pt x="655981" y="857144"/>
                  <a:pt x="653468" y="786924"/>
                  <a:pt x="640176" y="764771"/>
                </a:cubicBezTo>
                <a:cubicBezTo>
                  <a:pt x="636144" y="758051"/>
                  <a:pt x="630560" y="751651"/>
                  <a:pt x="623550" y="748146"/>
                </a:cubicBezTo>
                <a:cubicBezTo>
                  <a:pt x="607875" y="740309"/>
                  <a:pt x="590676" y="735770"/>
                  <a:pt x="573674" y="731520"/>
                </a:cubicBezTo>
                <a:cubicBezTo>
                  <a:pt x="521415" y="718456"/>
                  <a:pt x="551733" y="724824"/>
                  <a:pt x="482234" y="714895"/>
                </a:cubicBezTo>
                <a:cubicBezTo>
                  <a:pt x="422904" y="695117"/>
                  <a:pt x="476456" y="710786"/>
                  <a:pt x="357543" y="698269"/>
                </a:cubicBezTo>
                <a:cubicBezTo>
                  <a:pt x="338057" y="696218"/>
                  <a:pt x="318750" y="692728"/>
                  <a:pt x="299354" y="689957"/>
                </a:cubicBezTo>
                <a:cubicBezTo>
                  <a:pt x="246707" y="692728"/>
                  <a:pt x="193689" y="691450"/>
                  <a:pt x="141412" y="698269"/>
                </a:cubicBezTo>
                <a:cubicBezTo>
                  <a:pt x="129124" y="699872"/>
                  <a:pt x="119917" y="710976"/>
                  <a:pt x="108161" y="714895"/>
                </a:cubicBezTo>
                <a:cubicBezTo>
                  <a:pt x="94757" y="719363"/>
                  <a:pt x="80562" y="721060"/>
                  <a:pt x="66597" y="723208"/>
                </a:cubicBezTo>
                <a:cubicBezTo>
                  <a:pt x="-5403" y="734285"/>
                  <a:pt x="96" y="708665"/>
                  <a:pt x="96" y="748146"/>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endParaRPr>
          </a:p>
        </p:txBody>
      </p:sp>
    </p:spTree>
    <p:extLst>
      <p:ext uri="{BB962C8B-B14F-4D97-AF65-F5344CB8AC3E}">
        <p14:creationId xmlns:p14="http://schemas.microsoft.com/office/powerpoint/2010/main" val="28111557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TotalTime>
  <Words>829</Words>
  <Application>Microsoft Office PowerPoint</Application>
  <PresentationFormat>Widescreen</PresentationFormat>
  <Paragraphs>60</Paragraphs>
  <Slides>9</Slides>
  <Notes>0</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9</vt:i4>
      </vt:variant>
    </vt:vector>
  </HeadingPairs>
  <TitlesOfParts>
    <vt:vector size="13" baseType="lpstr">
      <vt:lpstr>Arial</vt:lpstr>
      <vt:lpstr>Calibri</vt:lpstr>
      <vt:lpstr>Calibri Light</vt:lpstr>
      <vt:lpstr>Office Theme</vt:lpstr>
      <vt:lpstr>PowerPoint-præsentation</vt:lpstr>
      <vt:lpstr>PowerPoint-præsentation</vt:lpstr>
      <vt:lpstr>PowerPoint-præsentation</vt:lpstr>
      <vt:lpstr>PowerPoint-præsentation</vt:lpstr>
      <vt:lpstr>PowerPoint-præsentation</vt:lpstr>
      <vt:lpstr>PowerPoint-præsentation</vt:lpstr>
      <vt:lpstr>Transformer/fordelingsstation ved Herslev/Høng</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MRAV (Michael Ravn)</dc:creator>
  <cp:lastModifiedBy>Susanne</cp:lastModifiedBy>
  <cp:revision>50</cp:revision>
  <cp:lastPrinted>2022-05-04T12:34:50Z</cp:lastPrinted>
  <dcterms:created xsi:type="dcterms:W3CDTF">2022-05-01T16:18:24Z</dcterms:created>
  <dcterms:modified xsi:type="dcterms:W3CDTF">2022-05-19T09:08:06Z</dcterms:modified>
</cp:coreProperties>
</file>