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5" r:id="rId2"/>
    <p:sldId id="262" r:id="rId3"/>
    <p:sldId id="424" r:id="rId4"/>
    <p:sldId id="267" r:id="rId5"/>
    <p:sldId id="419" r:id="rId6"/>
    <p:sldId id="415" r:id="rId7"/>
    <p:sldId id="418" r:id="rId8"/>
    <p:sldId id="423" r:id="rId9"/>
    <p:sldId id="425" r:id="rId10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C"/>
    <a:srgbClr val="042D7E"/>
    <a:srgbClr val="19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0553" autoAdjust="0"/>
  </p:normalViewPr>
  <p:slideViewPr>
    <p:cSldViewPr>
      <p:cViewPr varScale="1">
        <p:scale>
          <a:sx n="75" d="100"/>
          <a:sy n="75" d="100"/>
        </p:scale>
        <p:origin x="1690" y="43"/>
      </p:cViewPr>
      <p:guideLst>
        <p:guide orient="horz" pos="411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28E6D7E-1FD6-4209-B883-A44490D4E015}" type="datetimeFigureOut">
              <a:rPr lang="da-DK" smtClean="0"/>
              <a:t>19-05-2022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06D1C41-55E8-4AE9-93C8-7688F229E2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97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0BC7-8F12-44CE-A116-F90FD19A4430}" type="datetimeFigureOut">
              <a:rPr lang="da-DK" smtClean="0"/>
              <a:t>19-05-2022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68F7-FC73-4A12-B80D-B4BDABC047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6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40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81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25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10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46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5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89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71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68F7-FC73-4A12-B80D-B4BDABC047E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04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27584" y="1553792"/>
            <a:ext cx="7920880" cy="944628"/>
          </a:xfrm>
        </p:spPr>
        <p:txBody>
          <a:bodyPr>
            <a:normAutofit/>
          </a:bodyPr>
          <a:lstStyle>
            <a:lvl1pPr algn="l">
              <a:defRPr lang="da-DK" sz="3200" kern="1200" cap="all" baseline="0" dirty="0">
                <a:solidFill>
                  <a:srgbClr val="0060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kstboks 2"/>
          <p:cNvSpPr txBox="1"/>
          <p:nvPr userDrawn="1"/>
        </p:nvSpPr>
        <p:spPr>
          <a:xfrm>
            <a:off x="6672116" y="6129595"/>
            <a:ext cx="1399422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1200" cap="all" baseline="0" dirty="0">
                <a:solidFill>
                  <a:schemeClr val="bg1"/>
                </a:solidFill>
              </a:rPr>
              <a:t>By og landskab</a:t>
            </a:r>
          </a:p>
        </p:txBody>
      </p:sp>
    </p:spTree>
    <p:extLst>
      <p:ext uri="{BB962C8B-B14F-4D97-AF65-F5344CB8AC3E}">
        <p14:creationId xmlns:p14="http://schemas.microsoft.com/office/powerpoint/2010/main" val="37649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0" t="-1" b="51310"/>
          <a:stretch/>
        </p:blipFill>
        <p:spPr>
          <a:xfrm>
            <a:off x="-1116632" y="-347405"/>
            <a:ext cx="11159773" cy="6477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827584" y="1188228"/>
            <a:ext cx="7920880" cy="944628"/>
          </a:xfrm>
        </p:spPr>
        <p:txBody>
          <a:bodyPr>
            <a:normAutofit/>
          </a:bodyPr>
          <a:lstStyle>
            <a:lvl1pPr algn="l">
              <a:defRPr lang="da-DK" sz="3200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Ny planlægning for et affaldshåndteringsanlæg og et solenergianlæg ved </a:t>
            </a:r>
            <a:r>
              <a:rPr lang="da-DK" dirty="0" err="1"/>
              <a:t>audebo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940"/>
            <a:ext cx="9144000" cy="2766059"/>
          </a:xfrm>
          <a:prstGeom prst="rect">
            <a:avLst/>
          </a:prstGeom>
        </p:spPr>
      </p:pic>
      <p:sp>
        <p:nvSpPr>
          <p:cNvPr id="6" name="Tekstboks 5"/>
          <p:cNvSpPr txBox="1"/>
          <p:nvPr userDrawn="1"/>
        </p:nvSpPr>
        <p:spPr>
          <a:xfrm>
            <a:off x="6672116" y="6129595"/>
            <a:ext cx="2312813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1200" cap="all" baseline="0" dirty="0">
                <a:solidFill>
                  <a:schemeClr val="bg1"/>
                </a:solidFill>
              </a:rPr>
              <a:t>VÆKST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35957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602C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20000"/>
            <a:ext cx="9144000" cy="3888000"/>
          </a:xfrm>
          <a:noFill/>
        </p:spPr>
        <p:txBody>
          <a:bodyPr lIns="792000" tIns="144000" rIns="540000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ekstboks 3"/>
          <p:cNvSpPr txBox="1"/>
          <p:nvPr userDrawn="1"/>
        </p:nvSpPr>
        <p:spPr>
          <a:xfrm>
            <a:off x="7288755" y="6453965"/>
            <a:ext cx="1487587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Vækst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186198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602C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8" y="16288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7288755" y="6453965"/>
            <a:ext cx="894476" cy="145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By og landskab</a:t>
            </a:r>
          </a:p>
        </p:txBody>
      </p:sp>
    </p:spTree>
    <p:extLst>
      <p:ext uri="{BB962C8B-B14F-4D97-AF65-F5344CB8AC3E}">
        <p14:creationId xmlns:p14="http://schemas.microsoft.com/office/powerpoint/2010/main" val="246298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602C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8" y="1628800"/>
            <a:ext cx="4499992" cy="3888000"/>
          </a:xfrm>
          <a:solidFill>
            <a:srgbClr val="00602C"/>
          </a:solidFill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7288755" y="6453965"/>
            <a:ext cx="1487587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Vækst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37810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602C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kstboks 2"/>
          <p:cNvSpPr txBox="1"/>
          <p:nvPr userDrawn="1"/>
        </p:nvSpPr>
        <p:spPr>
          <a:xfrm>
            <a:off x="7288755" y="6453965"/>
            <a:ext cx="1487587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Vækst og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382525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7288755" y="6453965"/>
            <a:ext cx="894476" cy="145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By og landskab</a:t>
            </a:r>
          </a:p>
        </p:txBody>
      </p:sp>
    </p:spTree>
    <p:extLst>
      <p:ext uri="{BB962C8B-B14F-4D97-AF65-F5344CB8AC3E}">
        <p14:creationId xmlns:p14="http://schemas.microsoft.com/office/powerpoint/2010/main" val="34944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04D8-2A44-48D7-A386-8BF27127A3F9}" type="datetimeFigureOut">
              <a:rPr lang="da-DK" smtClean="0"/>
              <a:t>19-05-2022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C47C-614F-449A-8498-12461021B2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3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61" r:id="rId6"/>
    <p:sldLayoutId id="21474836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02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ng@holb.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30288" y="5805264"/>
            <a:ext cx="37444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bg1"/>
              </a:solidFill>
              <a:latin typeface="+mj-lt"/>
            </a:endParaRPr>
          </a:p>
          <a:p>
            <a:r>
              <a:rPr lang="da-DK" b="1" dirty="0">
                <a:ln>
                  <a:solidFill>
                    <a:srgbClr val="00602C"/>
                  </a:solidFill>
                </a:ln>
                <a:solidFill>
                  <a:srgbClr val="00602C"/>
                </a:solidFill>
                <a:latin typeface="+mj-lt"/>
              </a:rPr>
              <a:t>5. maj 2022 v. Jens Grelck og Mads Lehmann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B606064-729B-4878-A61E-7AD0DBBC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r="45976" b="735"/>
          <a:stretch/>
        </p:blipFill>
        <p:spPr>
          <a:xfrm rot="5400000">
            <a:off x="1368092" y="1267915"/>
            <a:ext cx="1767149" cy="4499991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6112F6-0620-4642-957D-B9DCBAB1DD6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F57C60E-6E91-416A-B8C1-8C4F622FC1ED}"/>
              </a:ext>
            </a:extLst>
          </p:cNvPr>
          <p:cNvSpPr txBox="1"/>
          <p:nvPr/>
        </p:nvSpPr>
        <p:spPr>
          <a:xfrm>
            <a:off x="4642340" y="2305615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Ideer og forslag for kommuneplantillæg 8  </a:t>
            </a:r>
          </a:p>
          <a:p>
            <a:endParaRPr lang="da-DK" sz="2800" b="1" dirty="0">
              <a:solidFill>
                <a:schemeClr val="bg1"/>
              </a:solidFill>
            </a:endParaRPr>
          </a:p>
          <a:p>
            <a:r>
              <a:rPr lang="da-DK" sz="2800" b="1" dirty="0">
                <a:solidFill>
                  <a:schemeClr val="bg1"/>
                </a:solidFill>
              </a:rPr>
              <a:t>Højspændingsstation ved Torslunde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427168" cy="381000"/>
          </a:xfrm>
        </p:spPr>
        <p:txBody>
          <a:bodyPr>
            <a:noAutofit/>
          </a:bodyPr>
          <a:lstStyle/>
          <a:p>
            <a:r>
              <a:rPr lang="da-DK" sz="3200" b="1" dirty="0"/>
              <a:t>Program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800" b="0" dirty="0"/>
          </a:p>
          <a:p>
            <a:endParaRPr lang="da-DK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0" indent="0">
              <a:buNone/>
            </a:pPr>
            <a:endParaRPr lang="da-DK" b="0" dirty="0"/>
          </a:p>
          <a:p>
            <a:pPr marL="0" indent="0">
              <a:buNone/>
            </a:pPr>
            <a:endParaRPr lang="da-DK" sz="2800" b="0" dirty="0"/>
          </a:p>
        </p:txBody>
      </p:sp>
      <p:sp>
        <p:nvSpPr>
          <p:cNvPr id="2" name="Rektangel 1"/>
          <p:cNvSpPr/>
          <p:nvPr/>
        </p:nvSpPr>
        <p:spPr>
          <a:xfrm>
            <a:off x="395536" y="2060848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da-DK" sz="2000" dirty="0">
                <a:solidFill>
                  <a:schemeClr val="bg1"/>
                </a:solidFill>
                <a:latin typeface="+mj-lt"/>
              </a:rPr>
              <a:t>Velkommen/ v. Lars Qvist, formand for Udvalget for Plan, Bolig og Lokal Udvikling </a:t>
            </a:r>
          </a:p>
          <a:p>
            <a:endParaRPr lang="da-DK" sz="2000" dirty="0">
              <a:solidFill>
                <a:schemeClr val="bg1"/>
              </a:solidFill>
              <a:latin typeface="+mj-lt"/>
            </a:endParaRPr>
          </a:p>
          <a:p>
            <a:r>
              <a:rPr lang="da-DK" sz="2000" dirty="0">
                <a:solidFill>
                  <a:schemeClr val="bg1"/>
                </a:solidFill>
                <a:latin typeface="+mj-lt"/>
              </a:rPr>
              <a:t>2) Gennemgang af planproces v. Holbæk Kommune</a:t>
            </a:r>
          </a:p>
          <a:p>
            <a:endParaRPr lang="da-DK" sz="2000" dirty="0">
              <a:solidFill>
                <a:schemeClr val="bg1"/>
              </a:solidFill>
              <a:latin typeface="+mj-lt"/>
            </a:endParaRPr>
          </a:p>
          <a:p>
            <a:r>
              <a:rPr lang="da-DK" sz="2000" dirty="0">
                <a:solidFill>
                  <a:schemeClr val="bg1"/>
                </a:solidFill>
                <a:latin typeface="+mj-lt"/>
              </a:rPr>
              <a:t>3) Præsentation af projektforslag v. Energinet</a:t>
            </a:r>
          </a:p>
          <a:p>
            <a:endParaRPr lang="da-DK" sz="2000" dirty="0">
              <a:solidFill>
                <a:schemeClr val="bg1"/>
              </a:solidFill>
              <a:latin typeface="+mj-lt"/>
            </a:endParaRPr>
          </a:p>
          <a:p>
            <a:r>
              <a:rPr lang="da-DK" sz="2000" dirty="0">
                <a:solidFill>
                  <a:schemeClr val="bg1"/>
                </a:solidFill>
                <a:latin typeface="+mj-lt"/>
              </a:rPr>
              <a:t>4) Debat og spørgsmål</a:t>
            </a:r>
          </a:p>
          <a:p>
            <a:endParaRPr lang="da-DK" sz="2000" dirty="0">
              <a:solidFill>
                <a:schemeClr val="bg1"/>
              </a:solidFill>
              <a:latin typeface="+mj-lt"/>
            </a:endParaRPr>
          </a:p>
          <a:p>
            <a:r>
              <a:rPr lang="da-DK" sz="2000" dirty="0">
                <a:solidFill>
                  <a:schemeClr val="bg1"/>
                </a:solidFill>
                <a:latin typeface="+mj-lt"/>
              </a:rPr>
              <a:t>5) Afrunding/ v. Lars Qvist</a:t>
            </a:r>
            <a:br>
              <a:rPr lang="da-DK" sz="2200" dirty="0">
                <a:solidFill>
                  <a:schemeClr val="bg1"/>
                </a:solidFill>
                <a:latin typeface="+mj-lt"/>
              </a:rPr>
            </a:br>
            <a:br>
              <a:rPr lang="da-DK" sz="2200" dirty="0">
                <a:solidFill>
                  <a:schemeClr val="bg1"/>
                </a:solidFill>
                <a:latin typeface="+mj-lt"/>
              </a:rPr>
            </a:br>
            <a:endParaRPr lang="da-DK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37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D3F1B-17D3-4843-91E6-C994BAA6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/>
              <a:t>Hvad er en kommuneplan?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A0185A-E390-4F25-B2DD-BEB43107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620000"/>
            <a:ext cx="5940152" cy="4833336"/>
          </a:xfrm>
        </p:spPr>
        <p:txBody>
          <a:bodyPr/>
          <a:lstStyle/>
          <a:p>
            <a:r>
              <a:rPr lang="da-DK" sz="2400" b="0" dirty="0"/>
              <a:t>Kommuneplan 2021 for Holbæk Kommune </a:t>
            </a:r>
            <a:br>
              <a:rPr lang="da-DK" sz="2800" b="0" dirty="0"/>
            </a:br>
            <a:r>
              <a:rPr lang="da-DK" sz="1800" b="0" dirty="0"/>
              <a:t>Fastlægger de overordnede, fysiske rammer for kommunens udvikling. Kommuneplanen fastlægger rammerne for efterfølgende lokalplanlægning.</a:t>
            </a:r>
            <a:br>
              <a:rPr lang="da-DK" sz="1800" b="0" dirty="0"/>
            </a:br>
            <a:endParaRPr lang="da-DK" sz="7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400" b="0" dirty="0"/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044E739-E921-4765-B86E-33133079F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5" t="8000" r="64175" b="15001"/>
          <a:stretch/>
        </p:blipFill>
        <p:spPr>
          <a:xfrm>
            <a:off x="179512" y="1844824"/>
            <a:ext cx="3456384" cy="475252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C75342C-53F7-4CC4-8BFD-A9D719D76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456384" cy="48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632" y="843488"/>
            <a:ext cx="7427168" cy="381000"/>
          </a:xfrm>
        </p:spPr>
        <p:txBody>
          <a:bodyPr>
            <a:noAutofit/>
          </a:bodyPr>
          <a:lstStyle/>
          <a:p>
            <a:r>
              <a:rPr lang="da-DK" sz="3200" b="1" dirty="0"/>
              <a:t>Hvad er et kommuneplantillæg?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995936" y="1620000"/>
            <a:ext cx="5148064" cy="42572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Tillæg til kommuneplanen </a:t>
            </a:r>
          </a:p>
          <a:p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Max BB-procent: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Bygningshøjder: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12 meter for anlæg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dirty="0"/>
              <a:t>25 meter for lynfangsma</a:t>
            </a:r>
            <a:r>
              <a:rPr lang="da-DK" dirty="0"/>
              <a:t>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b="0" dirty="0"/>
              <a:t>8,5 meter for manøvrebygning</a:t>
            </a:r>
          </a:p>
          <a:p>
            <a:endParaRPr lang="da-DK" b="0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D75B6A-2C7A-47E0-8E35-9E508F79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340768"/>
            <a:ext cx="3888432" cy="52334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AF0BB4E-F2E5-4A98-B1B3-86CC70407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0" y="2273072"/>
            <a:ext cx="3751820" cy="306145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C92338D-FB07-4FBB-9C0F-F2FE64EC0B8F}"/>
              </a:ext>
            </a:extLst>
          </p:cNvPr>
          <p:cNvSpPr/>
          <p:nvPr/>
        </p:nvSpPr>
        <p:spPr>
          <a:xfrm>
            <a:off x="539552" y="1472125"/>
            <a:ext cx="3082561" cy="7444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92121C2-534D-4FB9-873E-66819BF17D16}"/>
              </a:ext>
            </a:extLst>
          </p:cNvPr>
          <p:cNvSpPr txBox="1"/>
          <p:nvPr/>
        </p:nvSpPr>
        <p:spPr>
          <a:xfrm>
            <a:off x="573772" y="154868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+mj-lt"/>
              </a:rPr>
              <a:t>Kommuneplantillæg 8</a:t>
            </a:r>
          </a:p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Højspændingsstation ved Torslunde</a:t>
            </a:r>
          </a:p>
        </p:txBody>
      </p:sp>
    </p:spTree>
    <p:extLst>
      <p:ext uri="{BB962C8B-B14F-4D97-AF65-F5344CB8AC3E}">
        <p14:creationId xmlns:p14="http://schemas.microsoft.com/office/powerpoint/2010/main" val="12050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624" y="864915"/>
            <a:ext cx="7427168" cy="381000"/>
          </a:xfrm>
        </p:spPr>
        <p:txBody>
          <a:bodyPr>
            <a:noAutofit/>
          </a:bodyPr>
          <a:lstStyle/>
          <a:p>
            <a:r>
              <a:rPr lang="da-DK" sz="3200" dirty="0"/>
              <a:t>Lokalplanforslag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800" b="0" dirty="0"/>
          </a:p>
          <a:p>
            <a:endParaRPr lang="da-DK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0" indent="0">
              <a:buNone/>
            </a:pPr>
            <a:endParaRPr lang="da-DK" b="0" dirty="0"/>
          </a:p>
          <a:p>
            <a:pPr marL="0" indent="0">
              <a:buNone/>
            </a:pPr>
            <a:endParaRPr lang="da-DK" sz="2800" b="0" dirty="0"/>
          </a:p>
        </p:txBody>
      </p:sp>
      <p:sp>
        <p:nvSpPr>
          <p:cNvPr id="2" name="Rektangel 1"/>
          <p:cNvSpPr/>
          <p:nvPr/>
        </p:nvSpPr>
        <p:spPr>
          <a:xfrm>
            <a:off x="4067944" y="1844824"/>
            <a:ext cx="48011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</a:rPr>
              <a:t>Lokallov for et afgrænset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chemeClr val="bg1"/>
                </a:solidFill>
              </a:rPr>
              <a:t>Er underlagt kommuneplanen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Opdelt i redegørelse, bestemmelser og bilag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Omhandler anvendelse og fysiske forhold som omfang, placering</a:t>
            </a: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Muligheder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Ingen handlepligt – eksisterende lovlig anvendelse kan fortsætte som hidtil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DAC22EE-5BD3-455B-9C6C-416EA56044ED}"/>
              </a:ext>
            </a:extLst>
          </p:cNvPr>
          <p:cNvSpPr txBox="1"/>
          <p:nvPr/>
        </p:nvSpPr>
        <p:spPr>
          <a:xfrm>
            <a:off x="9771439" y="131628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+mj-lt"/>
              </a:rPr>
              <a:t>Lokalplanforslag 9.02</a:t>
            </a:r>
          </a:p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Højspændingsstation ved Torslunde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94C19A60-46D6-4C2C-B674-EA82A227F1A9}"/>
              </a:ext>
            </a:extLst>
          </p:cNvPr>
          <p:cNvGrpSpPr/>
          <p:nvPr/>
        </p:nvGrpSpPr>
        <p:grpSpPr>
          <a:xfrm rot="531089">
            <a:off x="394187" y="1845736"/>
            <a:ext cx="1845766" cy="2320770"/>
            <a:chOff x="395536" y="1844824"/>
            <a:chExt cx="1832632" cy="2304256"/>
          </a:xfrm>
          <a:gradFill flip="none" rotWithShape="1">
            <a:gsLst>
              <a:gs pos="0">
                <a:srgbClr val="00602C">
                  <a:tint val="66000"/>
                  <a:satMod val="160000"/>
                </a:srgbClr>
              </a:gs>
              <a:gs pos="50000">
                <a:srgbClr val="00602C">
                  <a:tint val="44500"/>
                  <a:satMod val="160000"/>
                </a:srgbClr>
              </a:gs>
              <a:gs pos="100000">
                <a:srgbClr val="00602C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965F6185-FC37-4C43-8602-09C3BCADAD12}"/>
                </a:ext>
              </a:extLst>
            </p:cNvPr>
            <p:cNvSpPr/>
            <p:nvPr/>
          </p:nvSpPr>
          <p:spPr>
            <a:xfrm>
              <a:off x="395536" y="1844824"/>
              <a:ext cx="1832632" cy="23042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noFill/>
              </a:endParaRP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ADD50BBE-623D-4756-A6AF-170421FEC8F2}"/>
                </a:ext>
              </a:extLst>
            </p:cNvPr>
            <p:cNvSpPr txBox="1"/>
            <p:nvPr/>
          </p:nvSpPr>
          <p:spPr>
            <a:xfrm>
              <a:off x="539552" y="2016729"/>
              <a:ext cx="1512168" cy="7334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Holbæk</a:t>
              </a:r>
            </a:p>
            <a:p>
              <a:r>
                <a:rPr lang="da-DK" sz="1400" dirty="0"/>
                <a:t>Kommuneplan 2021</a:t>
              </a:r>
            </a:p>
          </p:txBody>
        </p:sp>
      </p:grpSp>
      <p:sp>
        <p:nvSpPr>
          <p:cNvPr id="19" name="Tekstfelt 18">
            <a:extLst>
              <a:ext uri="{FF2B5EF4-FFF2-40B4-BE49-F238E27FC236}">
                <a16:creationId xmlns:a16="http://schemas.microsoft.com/office/drawing/2014/main" id="{F49AECED-9F4E-45C0-ACA8-BFF9D8B05914}"/>
              </a:ext>
            </a:extLst>
          </p:cNvPr>
          <p:cNvSpPr txBox="1"/>
          <p:nvPr/>
        </p:nvSpPr>
        <p:spPr>
          <a:xfrm rot="541798">
            <a:off x="399745" y="2852575"/>
            <a:ext cx="1839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800" dirty="0"/>
              <a:t>Kommuneplanramme 9.T01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7CAE036-D680-404A-8F5E-A7798F2A6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198">
            <a:off x="657508" y="3026676"/>
            <a:ext cx="716624" cy="95359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0B88C44-EF07-4AF2-8F96-4E6988924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785">
            <a:off x="1908246" y="2541459"/>
            <a:ext cx="1840633" cy="2522594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id="{3A771B13-66E7-458C-A69A-22CEBF22339E}"/>
              </a:ext>
            </a:extLst>
          </p:cNvPr>
          <p:cNvGrpSpPr/>
          <p:nvPr/>
        </p:nvGrpSpPr>
        <p:grpSpPr>
          <a:xfrm>
            <a:off x="403537" y="4869094"/>
            <a:ext cx="2956328" cy="1752167"/>
            <a:chOff x="294059" y="4581128"/>
            <a:chExt cx="2956328" cy="1752167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5472854-CCF3-48FE-A59A-73E4357EB396}"/>
                </a:ext>
              </a:extLst>
            </p:cNvPr>
            <p:cNvSpPr/>
            <p:nvPr/>
          </p:nvSpPr>
          <p:spPr>
            <a:xfrm>
              <a:off x="294059" y="4581128"/>
              <a:ext cx="936104" cy="136815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900" dirty="0">
                <a:solidFill>
                  <a:srgbClr val="00602C"/>
                </a:solidFill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A3CDD11-D7CE-4739-B637-F90EF6972087}"/>
                </a:ext>
              </a:extLst>
            </p:cNvPr>
            <p:cNvSpPr/>
            <p:nvPr/>
          </p:nvSpPr>
          <p:spPr>
            <a:xfrm>
              <a:off x="1297203" y="4797152"/>
              <a:ext cx="936104" cy="136815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AB0DCB8-CC85-4C97-8473-1B1D7D0586EA}"/>
                </a:ext>
              </a:extLst>
            </p:cNvPr>
            <p:cNvSpPr/>
            <p:nvPr/>
          </p:nvSpPr>
          <p:spPr>
            <a:xfrm>
              <a:off x="2314283" y="4965143"/>
              <a:ext cx="936104" cy="136815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F29F57DD-E7F3-413C-9D91-EFED3DA9316E}"/>
                </a:ext>
              </a:extLst>
            </p:cNvPr>
            <p:cNvSpPr txBox="1"/>
            <p:nvPr/>
          </p:nvSpPr>
          <p:spPr>
            <a:xfrm>
              <a:off x="303393" y="4675232"/>
              <a:ext cx="93610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>
                  <a:solidFill>
                    <a:srgbClr val="00602C"/>
                  </a:solidFill>
                </a:rPr>
                <a:t>Redegørelse</a:t>
              </a:r>
            </a:p>
            <a:p>
              <a:endParaRPr lang="da-DK" sz="800" dirty="0">
                <a:solidFill>
                  <a:srgbClr val="00602C"/>
                </a:solidFill>
              </a:endParaRPr>
            </a:p>
            <a:p>
              <a:endParaRPr lang="da-DK" sz="600" dirty="0">
                <a:solidFill>
                  <a:srgbClr val="00602C"/>
                </a:solidFill>
              </a:endParaRPr>
            </a:p>
            <a:p>
              <a:r>
                <a:rPr lang="da-DK" sz="600" dirty="0">
                  <a:solidFill>
                    <a:srgbClr val="00602C"/>
                  </a:solidFill>
                </a:rPr>
                <a:t>Beskrivelse af </a:t>
              </a:r>
            </a:p>
            <a:p>
              <a:r>
                <a:rPr lang="da-DK" sz="600" dirty="0">
                  <a:solidFill>
                    <a:srgbClr val="00602C"/>
                  </a:solidFill>
                </a:rPr>
                <a:t>Indhold</a:t>
              </a:r>
            </a:p>
            <a:p>
              <a:r>
                <a:rPr lang="da-DK" sz="600" dirty="0">
                  <a:solidFill>
                    <a:srgbClr val="00602C"/>
                  </a:solidFill>
                </a:rPr>
                <a:t>Miljø</a:t>
              </a:r>
            </a:p>
            <a:p>
              <a:r>
                <a:rPr lang="da-DK" sz="600" dirty="0">
                  <a:solidFill>
                    <a:srgbClr val="00602C"/>
                  </a:solidFill>
                </a:rPr>
                <a:t>Bæredygtighed</a:t>
              </a:r>
            </a:p>
            <a:p>
              <a:r>
                <a:rPr lang="da-DK" sz="600" dirty="0">
                  <a:solidFill>
                    <a:srgbClr val="00602C"/>
                  </a:solidFill>
                </a:rPr>
                <a:t>mv.</a:t>
              </a: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22232FBB-FB68-48AC-96E3-309C054D9FD1}"/>
                </a:ext>
              </a:extLst>
            </p:cNvPr>
            <p:cNvSpPr txBox="1"/>
            <p:nvPr/>
          </p:nvSpPr>
          <p:spPr>
            <a:xfrm>
              <a:off x="1213093" y="4748951"/>
              <a:ext cx="1054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a-DK" sz="900" dirty="0">
                <a:solidFill>
                  <a:srgbClr val="00602C"/>
                </a:solidFill>
              </a:endParaRPr>
            </a:p>
            <a:p>
              <a:r>
                <a:rPr lang="da-DK" sz="900" dirty="0">
                  <a:solidFill>
                    <a:srgbClr val="00602C"/>
                  </a:solidFill>
                </a:rPr>
                <a:t> Bestemmelser</a:t>
              </a:r>
            </a:p>
            <a:p>
              <a:pPr algn="ctr"/>
              <a:r>
                <a:rPr lang="da-DK" sz="5400" dirty="0">
                  <a:solidFill>
                    <a:srgbClr val="00602C"/>
                  </a:solidFill>
                </a:rPr>
                <a:t>§</a:t>
              </a:r>
              <a:endParaRPr lang="da-DK" sz="5400" dirty="0"/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B56C5CAF-B24F-4ACB-B1EE-89A8AE005488}"/>
                </a:ext>
              </a:extLst>
            </p:cNvPr>
            <p:cNvSpPr txBox="1"/>
            <p:nvPr/>
          </p:nvSpPr>
          <p:spPr>
            <a:xfrm>
              <a:off x="2371989" y="5013756"/>
              <a:ext cx="8206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>
                  <a:solidFill>
                    <a:srgbClr val="00602C"/>
                  </a:solidFill>
                </a:rPr>
                <a:t>Kortbilag</a:t>
              </a:r>
              <a:endParaRPr lang="da-DK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9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427168" cy="381000"/>
          </a:xfrm>
        </p:spPr>
        <p:txBody>
          <a:bodyPr>
            <a:noAutofit/>
          </a:bodyPr>
          <a:lstStyle/>
          <a:p>
            <a:r>
              <a:rPr lang="da-DK" sz="3200" dirty="0"/>
              <a:t>Indhold i planlægningen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800" b="0" dirty="0"/>
          </a:p>
          <a:p>
            <a:endParaRPr lang="da-DK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0447A53-010C-4454-A987-80322EC30598}"/>
              </a:ext>
            </a:extLst>
          </p:cNvPr>
          <p:cNvSpPr txBox="1"/>
          <p:nvPr/>
        </p:nvSpPr>
        <p:spPr>
          <a:xfrm>
            <a:off x="1043608" y="2136338"/>
            <a:ext cx="7020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b="1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Formål: </a:t>
            </a:r>
          </a:p>
          <a:p>
            <a:r>
              <a:rPr lang="da-DK" dirty="0">
                <a:solidFill>
                  <a:schemeClr val="bg1"/>
                </a:solidFill>
              </a:rPr>
              <a:t>At etablere højspændingsstation og sikre hensyn til omgivelserne</a:t>
            </a:r>
          </a:p>
          <a:p>
            <a:endParaRPr lang="da-DK" b="1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Hovedspørgsmålet i den forestående planlægning:</a:t>
            </a:r>
          </a:p>
          <a:p>
            <a:endParaRPr lang="da-DK" sz="1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chemeClr val="bg1"/>
                </a:solidFill>
              </a:rPr>
              <a:t>Landskabelig påvirkning</a:t>
            </a:r>
          </a:p>
        </p:txBody>
      </p:sp>
    </p:spTree>
    <p:extLst>
      <p:ext uri="{BB962C8B-B14F-4D97-AF65-F5344CB8AC3E}">
        <p14:creationId xmlns:p14="http://schemas.microsoft.com/office/powerpoint/2010/main" val="338826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427168" cy="381000"/>
          </a:xfrm>
        </p:spPr>
        <p:txBody>
          <a:bodyPr>
            <a:noAutofit/>
          </a:bodyPr>
          <a:lstStyle/>
          <a:p>
            <a:r>
              <a:rPr lang="da-DK" sz="3200" dirty="0"/>
              <a:t>Indhold i planlægningen – landskabelig 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800" b="0" dirty="0"/>
          </a:p>
          <a:p>
            <a:endParaRPr lang="da-DK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0" indent="0">
              <a:buNone/>
            </a:pPr>
            <a:endParaRPr lang="da-DK" b="0" dirty="0"/>
          </a:p>
          <a:p>
            <a:pPr marL="0" indent="0">
              <a:buNone/>
            </a:pPr>
            <a:endParaRPr lang="da-DK" sz="2800" b="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7958FA0-EE81-4CB7-8D29-CCDB133BA7EE}"/>
              </a:ext>
            </a:extLst>
          </p:cNvPr>
          <p:cNvSpPr txBox="1"/>
          <p:nvPr/>
        </p:nvSpPr>
        <p:spPr>
          <a:xfrm>
            <a:off x="683568" y="2060848"/>
            <a:ext cx="8460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+mj-lt"/>
              </a:rPr>
              <a:t>7,5 meter beplantningsbælte af </a:t>
            </a:r>
            <a:r>
              <a:rPr lang="da-DK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egnskarakteristiske</a:t>
            </a:r>
            <a:r>
              <a:rPr lang="da-DK" dirty="0">
                <a:solidFill>
                  <a:schemeClr val="bg1"/>
                </a:solidFill>
                <a:latin typeface="+mj-lt"/>
              </a:rPr>
              <a:t> arter </a:t>
            </a:r>
            <a:r>
              <a:rPr lang="da-DK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at mindske den landskabelige påvirkning.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Vurdering med landskabsarkitekt vedr. valg af egnskarakteristisk beplantning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3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biLevel thresh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2A7BB-EEC6-4038-B208-EB5585C1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/>
              <a:t>Tidsforløb for planprocessen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B0C289-C642-482F-9C03-2AF8C342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6" name="Højrepil 4">
            <a:extLst>
              <a:ext uri="{FF2B5EF4-FFF2-40B4-BE49-F238E27FC236}">
                <a16:creationId xmlns:a16="http://schemas.microsoft.com/office/drawing/2014/main" id="{2DCD1D88-D1F2-4919-9394-0D050B8D317B}"/>
              </a:ext>
            </a:extLst>
          </p:cNvPr>
          <p:cNvSpPr/>
          <p:nvPr/>
        </p:nvSpPr>
        <p:spPr>
          <a:xfrm>
            <a:off x="12888" y="2141656"/>
            <a:ext cx="9131112" cy="3096344"/>
          </a:xfrm>
          <a:prstGeom prst="rightArrow">
            <a:avLst/>
          </a:prstGeom>
          <a:solidFill>
            <a:srgbClr val="00602C"/>
          </a:solidFill>
          <a:ln>
            <a:solidFill>
              <a:srgbClr val="006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63"/>
          </a:p>
        </p:txBody>
      </p:sp>
      <p:sp>
        <p:nvSpPr>
          <p:cNvPr id="7" name="Afrundet rektangel 16">
            <a:extLst>
              <a:ext uri="{FF2B5EF4-FFF2-40B4-BE49-F238E27FC236}">
                <a16:creationId xmlns:a16="http://schemas.microsoft.com/office/drawing/2014/main" id="{D78F2648-035A-4142-AC61-2E7C9A4DB7CD}"/>
              </a:ext>
            </a:extLst>
          </p:cNvPr>
          <p:cNvSpPr/>
          <p:nvPr/>
        </p:nvSpPr>
        <p:spPr>
          <a:xfrm>
            <a:off x="42150" y="3178092"/>
            <a:ext cx="1074185" cy="91018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 prioritering</a:t>
            </a:r>
          </a:p>
        </p:txBody>
      </p:sp>
      <p:sp>
        <p:nvSpPr>
          <p:cNvPr id="8" name="Afrundet rektangel 46">
            <a:extLst>
              <a:ext uri="{FF2B5EF4-FFF2-40B4-BE49-F238E27FC236}">
                <a16:creationId xmlns:a16="http://schemas.microsoft.com/office/drawing/2014/main" id="{D5239C79-5D8C-466B-B3EA-F8653A5AAC1F}"/>
              </a:ext>
            </a:extLst>
          </p:cNvPr>
          <p:cNvSpPr/>
          <p:nvPr/>
        </p:nvSpPr>
        <p:spPr>
          <a:xfrm>
            <a:off x="1187624" y="3178092"/>
            <a:ext cx="988455" cy="91018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1021EF4-92E0-48CF-AD82-9201A2D692AC}"/>
              </a:ext>
            </a:extLst>
          </p:cNvPr>
          <p:cNvSpPr txBox="1"/>
          <p:nvPr/>
        </p:nvSpPr>
        <p:spPr>
          <a:xfrm>
            <a:off x="1064582" y="3209012"/>
            <a:ext cx="123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Igangsætning og Screening for </a:t>
            </a:r>
            <a:b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Miljøvurdering</a:t>
            </a:r>
          </a:p>
        </p:txBody>
      </p:sp>
      <p:sp>
        <p:nvSpPr>
          <p:cNvPr id="10" name="Afrundet rektangel 56">
            <a:extLst>
              <a:ext uri="{FF2B5EF4-FFF2-40B4-BE49-F238E27FC236}">
                <a16:creationId xmlns:a16="http://schemas.microsoft.com/office/drawing/2014/main" id="{DA649C73-67CD-4836-9CFA-F3ABA25B7ECE}"/>
              </a:ext>
            </a:extLst>
          </p:cNvPr>
          <p:cNvSpPr/>
          <p:nvPr/>
        </p:nvSpPr>
        <p:spPr>
          <a:xfrm>
            <a:off x="2213796" y="3171745"/>
            <a:ext cx="707482" cy="8918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Ideer og forslag</a:t>
            </a:r>
            <a:endParaRPr lang="da-DK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frundet rektangel 63">
            <a:extLst>
              <a:ext uri="{FF2B5EF4-FFF2-40B4-BE49-F238E27FC236}">
                <a16:creationId xmlns:a16="http://schemas.microsoft.com/office/drawing/2014/main" id="{754079C8-57A7-4528-973C-8D99CB192324}"/>
              </a:ext>
            </a:extLst>
          </p:cNvPr>
          <p:cNvSpPr/>
          <p:nvPr/>
        </p:nvSpPr>
        <p:spPr>
          <a:xfrm>
            <a:off x="3948729" y="3185950"/>
            <a:ext cx="1061721" cy="90632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48423FF-7318-4730-97D9-BADF13E30016}"/>
              </a:ext>
            </a:extLst>
          </p:cNvPr>
          <p:cNvSpPr txBox="1"/>
          <p:nvPr/>
        </p:nvSpPr>
        <p:spPr>
          <a:xfrm>
            <a:off x="3885327" y="3210523"/>
            <a:ext cx="10531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</a:t>
            </a:r>
            <a:b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behandling</a:t>
            </a:r>
            <a:endParaRPr lang="da-DK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366E6F5-EB95-4B9F-93EB-C8713ADC40D1}"/>
              </a:ext>
            </a:extLst>
          </p:cNvPr>
          <p:cNvSpPr txBox="1"/>
          <p:nvPr/>
        </p:nvSpPr>
        <p:spPr>
          <a:xfrm>
            <a:off x="1269135" y="2309096"/>
            <a:ext cx="114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2. kvartal 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5" name="Afrundet rektangel 63">
            <a:extLst>
              <a:ext uri="{FF2B5EF4-FFF2-40B4-BE49-F238E27FC236}">
                <a16:creationId xmlns:a16="http://schemas.microsoft.com/office/drawing/2014/main" id="{1154C5DC-1FFB-429A-A2DC-42FC2C9804E6}"/>
              </a:ext>
            </a:extLst>
          </p:cNvPr>
          <p:cNvSpPr/>
          <p:nvPr/>
        </p:nvSpPr>
        <p:spPr>
          <a:xfrm>
            <a:off x="3002993" y="3171346"/>
            <a:ext cx="902570" cy="90632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BFEB3AC-28AB-4656-91A8-BA0BF70A5937}"/>
              </a:ext>
            </a:extLst>
          </p:cNvPr>
          <p:cNvSpPr txBox="1"/>
          <p:nvPr/>
        </p:nvSpPr>
        <p:spPr>
          <a:xfrm>
            <a:off x="3046159" y="3213864"/>
            <a:ext cx="859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Udarbejdelse af plan-forslag </a:t>
            </a:r>
            <a:b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frundet rektangel 63">
            <a:extLst>
              <a:ext uri="{FF2B5EF4-FFF2-40B4-BE49-F238E27FC236}">
                <a16:creationId xmlns:a16="http://schemas.microsoft.com/office/drawing/2014/main" id="{BA65A571-44F1-4D74-9DFE-039533860E3C}"/>
              </a:ext>
            </a:extLst>
          </p:cNvPr>
          <p:cNvSpPr/>
          <p:nvPr/>
        </p:nvSpPr>
        <p:spPr>
          <a:xfrm>
            <a:off x="6198074" y="3178092"/>
            <a:ext cx="1264696" cy="8995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5F3CE00-D98A-43DB-9659-0BD171D046B0}"/>
              </a:ext>
            </a:extLst>
          </p:cNvPr>
          <p:cNvSpPr txBox="1"/>
          <p:nvPr/>
        </p:nvSpPr>
        <p:spPr>
          <a:xfrm>
            <a:off x="6095287" y="3253577"/>
            <a:ext cx="1470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Endelig </a:t>
            </a:r>
            <a:b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politisk </a:t>
            </a:r>
            <a:b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behandling </a:t>
            </a:r>
            <a:br>
              <a:rPr lang="da-DK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2F8833C-9B22-4AA2-B170-BC58B90D2B24}"/>
              </a:ext>
            </a:extLst>
          </p:cNvPr>
          <p:cNvSpPr txBox="1"/>
          <p:nvPr/>
        </p:nvSpPr>
        <p:spPr>
          <a:xfrm>
            <a:off x="6198074" y="2321130"/>
            <a:ext cx="1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Ultimo 2022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08154FD-214A-4BE3-8E3E-8083C22F60DF}"/>
              </a:ext>
            </a:extLst>
          </p:cNvPr>
          <p:cNvSpPr txBox="1"/>
          <p:nvPr/>
        </p:nvSpPr>
        <p:spPr>
          <a:xfrm>
            <a:off x="3903978" y="2315600"/>
            <a:ext cx="10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3. Kvartal 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011EB8C-AB8C-4F03-B2E1-E9C499FD3AE6}"/>
              </a:ext>
            </a:extLst>
          </p:cNvPr>
          <p:cNvSpPr txBox="1"/>
          <p:nvPr/>
        </p:nvSpPr>
        <p:spPr>
          <a:xfrm>
            <a:off x="4793547" y="2314955"/>
            <a:ext cx="14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4. kvartal 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9BEC269-D037-493D-9801-639236DCF4D2}"/>
              </a:ext>
            </a:extLst>
          </p:cNvPr>
          <p:cNvSpPr txBox="1"/>
          <p:nvPr/>
        </p:nvSpPr>
        <p:spPr>
          <a:xfrm>
            <a:off x="42150" y="2322876"/>
            <a:ext cx="114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Februar 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1169EB1-D26D-42D3-976D-FEA79F1B8973}"/>
              </a:ext>
            </a:extLst>
          </p:cNvPr>
          <p:cNvSpPr/>
          <p:nvPr/>
        </p:nvSpPr>
        <p:spPr>
          <a:xfrm>
            <a:off x="3106358" y="2553709"/>
            <a:ext cx="80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22470483-8567-4F00-ADE9-6083BAAAE619}"/>
              </a:ext>
            </a:extLst>
          </p:cNvPr>
          <p:cNvSpPr txBox="1"/>
          <p:nvPr/>
        </p:nvSpPr>
        <p:spPr>
          <a:xfrm>
            <a:off x="1938276" y="2320869"/>
            <a:ext cx="121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April/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</a:p>
        </p:txBody>
      </p:sp>
      <p:sp>
        <p:nvSpPr>
          <p:cNvPr id="25" name="Pil: nedad 24">
            <a:extLst>
              <a:ext uri="{FF2B5EF4-FFF2-40B4-BE49-F238E27FC236}">
                <a16:creationId xmlns:a16="http://schemas.microsoft.com/office/drawing/2014/main" id="{61A39923-1BA1-45F0-8B62-48EEA283A5F0}"/>
              </a:ext>
            </a:extLst>
          </p:cNvPr>
          <p:cNvSpPr/>
          <p:nvPr/>
        </p:nvSpPr>
        <p:spPr>
          <a:xfrm>
            <a:off x="2502740" y="1749004"/>
            <a:ext cx="144017" cy="474576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05467D75-B2B8-464C-ABF0-EC8F0FB9704D}"/>
              </a:ext>
            </a:extLst>
          </p:cNvPr>
          <p:cNvSpPr txBox="1"/>
          <p:nvPr/>
        </p:nvSpPr>
        <p:spPr>
          <a:xfrm>
            <a:off x="2256402" y="1431492"/>
            <a:ext cx="103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I dag</a:t>
            </a:r>
          </a:p>
        </p:txBody>
      </p:sp>
      <p:sp>
        <p:nvSpPr>
          <p:cNvPr id="29" name="Afrundet rektangel 63">
            <a:extLst>
              <a:ext uri="{FF2B5EF4-FFF2-40B4-BE49-F238E27FC236}">
                <a16:creationId xmlns:a16="http://schemas.microsoft.com/office/drawing/2014/main" id="{51CBD45A-C3F8-4604-90AA-4A7559DA533E}"/>
              </a:ext>
            </a:extLst>
          </p:cNvPr>
          <p:cNvSpPr/>
          <p:nvPr/>
        </p:nvSpPr>
        <p:spPr>
          <a:xfrm>
            <a:off x="5053616" y="3185950"/>
            <a:ext cx="1061721" cy="90632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Høring</a:t>
            </a:r>
            <a:r>
              <a:rPr lang="da-DK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C7C73E51-E12F-4CE2-9967-BBA46EBF453D}"/>
              </a:ext>
            </a:extLst>
          </p:cNvPr>
          <p:cNvSpPr txBox="1"/>
          <p:nvPr/>
        </p:nvSpPr>
        <p:spPr>
          <a:xfrm>
            <a:off x="2872044" y="2302649"/>
            <a:ext cx="10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2-3 Kvartal </a:t>
            </a:r>
          </a:p>
          <a:p>
            <a:pPr algn="ctr"/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B721C07C-C74C-492C-9C24-2C9C75649A06}"/>
              </a:ext>
            </a:extLst>
          </p:cNvPr>
          <p:cNvSpPr txBox="1"/>
          <p:nvPr/>
        </p:nvSpPr>
        <p:spPr>
          <a:xfrm>
            <a:off x="467544" y="5427221"/>
            <a:ext cx="636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cs typeface="Arial" panose="020B0604020202020204" pitchFamily="34" charset="0"/>
              </a:rPr>
              <a:t>Økonomiudvalget besluttede at igangsætte udarbejdelsen af lokalplan og kommuneplantillæg for højspændingsstation ved Torslunde.</a:t>
            </a:r>
          </a:p>
          <a:p>
            <a:endParaRPr lang="da-DK" sz="1200" dirty="0">
              <a:cs typeface="Arial" panose="020B0604020202020204" pitchFamily="34" charset="0"/>
            </a:endParaRPr>
          </a:p>
        </p:txBody>
      </p:sp>
      <p:sp>
        <p:nvSpPr>
          <p:cNvPr id="32" name="Pil: nedad 31">
            <a:extLst>
              <a:ext uri="{FF2B5EF4-FFF2-40B4-BE49-F238E27FC236}">
                <a16:creationId xmlns:a16="http://schemas.microsoft.com/office/drawing/2014/main" id="{08B2068B-6ECD-43CD-B86B-3E54F2A28E5B}"/>
              </a:ext>
            </a:extLst>
          </p:cNvPr>
          <p:cNvSpPr/>
          <p:nvPr/>
        </p:nvSpPr>
        <p:spPr>
          <a:xfrm rot="10800000">
            <a:off x="621130" y="4607917"/>
            <a:ext cx="134445" cy="7516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028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9D55C4-17B4-46AD-9F20-C4CAEFF3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888000"/>
          </a:xfrm>
        </p:spPr>
        <p:txBody>
          <a:bodyPr>
            <a:normAutofit/>
          </a:bodyPr>
          <a:lstStyle/>
          <a:p>
            <a:endParaRPr lang="da-DK" sz="2800" dirty="0">
              <a:solidFill>
                <a:schemeClr val="bg1"/>
              </a:solidFill>
            </a:endParaRPr>
          </a:p>
          <a:p>
            <a:endParaRPr lang="da-DK" sz="2800" dirty="0"/>
          </a:p>
          <a:p>
            <a:r>
              <a:rPr lang="da-DK" sz="2800" dirty="0"/>
              <a:t>Send bemærkninger til </a:t>
            </a:r>
            <a:r>
              <a:rPr lang="da-DK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jeng@holb.dk</a:t>
            </a:r>
            <a:r>
              <a:rPr lang="da-DK" sz="2800" dirty="0"/>
              <a:t> eller ring til 72 36 14 28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448B3C8-B80B-4129-A666-8C2A2CDADA56}"/>
              </a:ext>
            </a:extLst>
          </p:cNvPr>
          <p:cNvSpPr txBox="1"/>
          <p:nvPr/>
        </p:nvSpPr>
        <p:spPr>
          <a:xfrm>
            <a:off x="1339928" y="836712"/>
            <a:ext cx="278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00602C"/>
                </a:solidFill>
                <a:latin typeface="+mj-lt"/>
              </a:rPr>
              <a:t>Bemærkninger</a:t>
            </a:r>
          </a:p>
        </p:txBody>
      </p:sp>
    </p:spTree>
    <p:extLst>
      <p:ext uri="{BB962C8B-B14F-4D97-AF65-F5344CB8AC3E}">
        <p14:creationId xmlns:p14="http://schemas.microsoft.com/office/powerpoint/2010/main" val="90953260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Holbæk STANDARD">
      <a:dk1>
        <a:srgbClr val="000000"/>
      </a:dk1>
      <a:lt1>
        <a:sysClr val="window" lastClr="FFFFFF"/>
      </a:lt1>
      <a:dk2>
        <a:srgbClr val="004161"/>
      </a:dk2>
      <a:lt2>
        <a:srgbClr val="EEECE1"/>
      </a:lt2>
      <a:accent1>
        <a:srgbClr val="156FA1"/>
      </a:accent1>
      <a:accent2>
        <a:srgbClr val="156FA1"/>
      </a:accent2>
      <a:accent3>
        <a:srgbClr val="156FA1"/>
      </a:accent3>
      <a:accent4>
        <a:srgbClr val="156FA1"/>
      </a:accent4>
      <a:accent5>
        <a:srgbClr val="156FA1"/>
      </a:accent5>
      <a:accent6>
        <a:srgbClr val="156FA1"/>
      </a:accent6>
      <a:hlink>
        <a:srgbClr val="156FA1"/>
      </a:hlink>
      <a:folHlink>
        <a:srgbClr val="156FA1"/>
      </a:folHlink>
    </a:clrScheme>
    <a:fontScheme name="Holbæk STANDARD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6412</TotalTime>
  <Words>334</Words>
  <Application>Microsoft Office PowerPoint</Application>
  <PresentationFormat>Skærmshow (4:3)</PresentationFormat>
  <Paragraphs>127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Verdana</vt:lpstr>
      <vt:lpstr>Wingdings</vt:lpstr>
      <vt:lpstr>Kontortema</vt:lpstr>
      <vt:lpstr>PowerPoint-præsentation</vt:lpstr>
      <vt:lpstr>Program</vt:lpstr>
      <vt:lpstr>Hvad er en kommuneplan?</vt:lpstr>
      <vt:lpstr>Hvad er et kommuneplantillæg?</vt:lpstr>
      <vt:lpstr>Lokalplanforslag</vt:lpstr>
      <vt:lpstr>Indhold i planlægningen</vt:lpstr>
      <vt:lpstr>Indhold i planlægningen – landskabelig  </vt:lpstr>
      <vt:lpstr>Tidsforløb for planprocessen</vt:lpstr>
      <vt:lpstr>PowerPoint-præsentation</vt:lpstr>
    </vt:vector>
  </TitlesOfParts>
  <Company>Holbæk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Diemer</dc:creator>
  <cp:lastModifiedBy>Susanne</cp:lastModifiedBy>
  <cp:revision>334</cp:revision>
  <cp:lastPrinted>2017-08-08T12:05:08Z</cp:lastPrinted>
  <dcterms:created xsi:type="dcterms:W3CDTF">2014-06-27T07:32:51Z</dcterms:created>
  <dcterms:modified xsi:type="dcterms:W3CDTF">2022-05-19T09:16:32Z</dcterms:modified>
</cp:coreProperties>
</file>